
<file path=[Content_Types].xml><?xml version="1.0" encoding="utf-8"?>
<Types xmlns="http://schemas.openxmlformats.org/package/2006/content-types">
  <Default Extension="mpg" ContentType="vide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sldIdLst>
    <p:sldId id="405" r:id="rId2"/>
    <p:sldId id="308" r:id="rId3"/>
    <p:sldId id="367" r:id="rId4"/>
    <p:sldId id="366" r:id="rId5"/>
    <p:sldId id="317" r:id="rId6"/>
    <p:sldId id="320" r:id="rId7"/>
    <p:sldId id="321" r:id="rId8"/>
    <p:sldId id="322" r:id="rId9"/>
    <p:sldId id="324" r:id="rId10"/>
    <p:sldId id="325" r:id="rId11"/>
    <p:sldId id="408" r:id="rId12"/>
    <p:sldId id="323" r:id="rId13"/>
    <p:sldId id="409" r:id="rId14"/>
    <p:sldId id="332" r:id="rId15"/>
    <p:sldId id="369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1" r:id="rId44"/>
    <p:sldId id="402" r:id="rId45"/>
    <p:sldId id="403" r:id="rId46"/>
    <p:sldId id="404" r:id="rId47"/>
    <p:sldId id="406" r:id="rId48"/>
    <p:sldId id="407" r:id="rId4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RsHI/a2NyzmNofr7BG/KQ==" hashData="i9ag/Oceh3xRfaprdn6I8+y/yQKImtmn8pMTDAZQL1Tcm6x9nuOlzZM3+1PinTJBG7jVP2Y3N9uM1bUbOcTMh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6B651-6A21-4B12-8277-ED159D91EE3E}" v="15" dt="2021-09-19T18:27:59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22F7-6ACB-4EF1-AB3C-181852A3458A}" type="datetimeFigureOut">
              <a:rPr lang="hu-HU" smtClean="0"/>
              <a:t>2021. 09. 20.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CE4B5-4A01-4D60-B638-CC20D9F9B5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51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CE4B5-4A01-4D60-B638-CC20D9F9B55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55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7544" y="1025353"/>
            <a:ext cx="8219256" cy="51008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Mintaszöveg</a:t>
            </a:r>
            <a:r>
              <a:rPr lang="en-GB" noProof="0" dirty="0"/>
              <a:t> </a:t>
            </a:r>
            <a:r>
              <a:rPr lang="en-GB" noProof="0" dirty="0" err="1"/>
              <a:t>szerkesztése</a:t>
            </a:r>
            <a:endParaRPr lang="en-GB" noProof="0" dirty="0"/>
          </a:p>
          <a:p>
            <a:pPr lvl="1"/>
            <a:r>
              <a:rPr lang="en-GB" noProof="0" dirty="0" err="1"/>
              <a:t>Második</a:t>
            </a:r>
            <a:r>
              <a:rPr lang="en-GB" noProof="0" dirty="0"/>
              <a:t> </a:t>
            </a:r>
            <a:r>
              <a:rPr lang="en-GB" noProof="0" dirty="0" err="1"/>
              <a:t>szint</a:t>
            </a:r>
            <a:endParaRPr lang="en-GB" noProof="0" dirty="0"/>
          </a:p>
          <a:p>
            <a:pPr lvl="2"/>
            <a:r>
              <a:rPr lang="en-GB" noProof="0" dirty="0" err="1"/>
              <a:t>Harmadik</a:t>
            </a:r>
            <a:r>
              <a:rPr lang="en-GB" noProof="0" dirty="0"/>
              <a:t> </a:t>
            </a:r>
            <a:r>
              <a:rPr lang="en-GB" noProof="0" dirty="0" err="1"/>
              <a:t>szint</a:t>
            </a:r>
            <a:endParaRPr lang="en-GB" noProof="0" dirty="0"/>
          </a:p>
          <a:p>
            <a:pPr lvl="3"/>
            <a:r>
              <a:rPr lang="en-GB" noProof="0" dirty="0" err="1"/>
              <a:t>Negyedik</a:t>
            </a:r>
            <a:r>
              <a:rPr lang="en-GB" noProof="0" dirty="0"/>
              <a:t> </a:t>
            </a:r>
            <a:r>
              <a:rPr lang="en-GB" noProof="0" dirty="0" err="1"/>
              <a:t>szint</a:t>
            </a:r>
            <a:endParaRPr lang="en-GB" noProof="0" dirty="0"/>
          </a:p>
          <a:p>
            <a:pPr lvl="4"/>
            <a:r>
              <a:rPr lang="en-GB" noProof="0" dirty="0" err="1"/>
              <a:t>Ötödik</a:t>
            </a:r>
            <a:r>
              <a:rPr lang="en-GB" noProof="0" dirty="0"/>
              <a:t> </a:t>
            </a:r>
            <a:r>
              <a:rPr lang="en-GB" noProof="0" dirty="0" err="1"/>
              <a:t>szint</a:t>
            </a:r>
            <a:endParaRPr lang="en-GB" noProof="0" dirty="0"/>
          </a:p>
        </p:txBody>
      </p:sp>
      <p:cxnSp>
        <p:nvCxnSpPr>
          <p:cNvPr id="13" name="Egyenes összekötő 12"/>
          <p:cNvCxnSpPr/>
          <p:nvPr userDrawn="1"/>
        </p:nvCxnSpPr>
        <p:spPr>
          <a:xfrm>
            <a:off x="612000" y="908720"/>
            <a:ext cx="7920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685185" y="116632"/>
            <a:ext cx="7770784" cy="792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rgbClr val="95B3D7"/>
                </a:solidFill>
              </a:defRPr>
            </a:lvl1pPr>
          </a:lstStyle>
          <a:p>
            <a:pPr lvl="0"/>
            <a:r>
              <a:rPr lang="en-GB" noProof="0" dirty="0"/>
              <a:t>Injection </a:t>
            </a:r>
            <a:r>
              <a:rPr lang="en-GB" noProof="0" dirty="0" err="1"/>
              <a:t>molding</a:t>
            </a:r>
            <a:endParaRPr lang="en-GB" noProof="0" dirty="0"/>
          </a:p>
        </p:txBody>
      </p:sp>
      <p:sp>
        <p:nvSpPr>
          <p:cNvPr id="15" name="Dia számának helye 15"/>
          <p:cNvSpPr>
            <a:spLocks noGrp="1"/>
          </p:cNvSpPr>
          <p:nvPr>
            <p:ph type="sldNum" sz="quarter" idx="4294967295"/>
          </p:nvPr>
        </p:nvSpPr>
        <p:spPr>
          <a:xfrm>
            <a:off x="8455969" y="6409841"/>
            <a:ext cx="688031" cy="448159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680EEF0C-A010-4D83-A32E-3686061C0AF6}" type="slidenum">
              <a:rPr lang="en-GB" sz="1400" smtClean="0"/>
              <a:pPr/>
              <a:t>‹#›</a:t>
            </a:fld>
            <a:r>
              <a:rPr lang="hu-HU" sz="1400"/>
              <a:t>/48</a:t>
            </a:r>
            <a:endParaRPr lang="en-GB" sz="1400" dirty="0"/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563888" y="6453336"/>
            <a:ext cx="0" cy="2160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 userDrawn="1"/>
        </p:nvSpPr>
        <p:spPr>
          <a:xfrm>
            <a:off x="251521" y="640984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bg1"/>
                </a:solidFill>
              </a:rPr>
              <a:t>Polymer Processing</a:t>
            </a:r>
          </a:p>
        </p:txBody>
      </p:sp>
      <p:sp>
        <p:nvSpPr>
          <p:cNvPr id="18" name="Szövegdoboz 17"/>
          <p:cNvSpPr txBox="1"/>
          <p:nvPr userDrawn="1"/>
        </p:nvSpPr>
        <p:spPr>
          <a:xfrm>
            <a:off x="3923928" y="6411020"/>
            <a:ext cx="29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solidFill>
                  <a:schemeClr val="bg1"/>
                </a:solidFill>
              </a:rPr>
              <a:t>Béla Zink </a:t>
            </a:r>
            <a:r>
              <a:rPr lang="en-GB" sz="1400" noProof="0" dirty="0">
                <a:solidFill>
                  <a:schemeClr val="bg1"/>
                </a:solidFill>
              </a:rPr>
              <a:t>© 202</a:t>
            </a:r>
            <a:r>
              <a:rPr lang="hu-HU" sz="1400" noProof="0" dirty="0">
                <a:solidFill>
                  <a:schemeClr val="bg1"/>
                </a:solidFill>
              </a:rPr>
              <a:t>1</a:t>
            </a:r>
            <a:endParaRPr lang="en-GB" sz="14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628650" y="2492898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 for attention!</a:t>
            </a:r>
          </a:p>
        </p:txBody>
      </p:sp>
    </p:spTree>
    <p:extLst>
      <p:ext uri="{BB962C8B-B14F-4D97-AF65-F5344CB8AC3E}">
        <p14:creationId xmlns:p14="http://schemas.microsoft.com/office/powerpoint/2010/main" val="208603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 helye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277616"/>
            <a:ext cx="82296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4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4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48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4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err="1"/>
              <a:t>Title</a:t>
            </a:r>
            <a:endParaRPr lang="hu-HU" dirty="0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4076948"/>
            <a:ext cx="8229600" cy="576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name</a:t>
            </a:r>
            <a:r>
              <a:rPr lang="hu-HU" dirty="0"/>
              <a:t> </a:t>
            </a:r>
            <a:r>
              <a:rPr lang="hu-HU" dirty="0" err="1"/>
              <a:t>Family</a:t>
            </a:r>
            <a:r>
              <a:rPr lang="hu-HU" dirty="0"/>
              <a:t> </a:t>
            </a:r>
            <a:r>
              <a:rPr lang="hu-HU" dirty="0" err="1"/>
              <a:t>name</a:t>
            </a:r>
            <a:endParaRPr lang="hu-HU" dirty="0"/>
          </a:p>
        </p:txBody>
      </p:sp>
      <p:sp>
        <p:nvSpPr>
          <p:cNvPr id="4" name="Szöveg helye 11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653136"/>
            <a:ext cx="8229600" cy="576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err="1"/>
              <a:t>Date</a:t>
            </a:r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4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HOMBmpEyE&amp;list=PLpL9tJRpo7WVrz7Ulb4PAjxrzkre84vQ6&amp;index=2" TargetMode="External"/><Relationship Id="rId2" Type="http://schemas.openxmlformats.org/officeDocument/2006/relationships/hyperlink" Target="https://www.youtube.com/watch?v=oY7hyuMHm68&amp;list=PLpL9tJRpo7WVrz7Ulb4PAjxrzkre84vQ6&amp;index=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RDV6NXQ_7Rk&amp;list=PLpL9tJRpo7WVrz7Ulb4PAjxrzkre84vQ6&amp;index=6" TargetMode="External"/><Relationship Id="rId4" Type="http://schemas.openxmlformats.org/officeDocument/2006/relationships/hyperlink" Target="https://www.youtube.com/watch?v=YWzaZYHXS9s&amp;list=PLpL9tJRpo7WVrz7Ulb4PAjxrzkre84vQ6&amp;index=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N-MWbcE_v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N-MWbcE_vM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4c1gwzPb4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WvhvTXEUQ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vhvTXEUQ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lAQYfJAuw5M" TargetMode="External"/><Relationship Id="rId5" Type="http://schemas.openxmlformats.org/officeDocument/2006/relationships/hyperlink" Target="https://www.youtube.com/watch?v=-d_cyeFXJWk&amp;list=TLPQMDIxMTIwMjA1ZRpDXFpFlQ&amp;index=3" TargetMode="External"/><Relationship Id="rId4" Type="http://schemas.openxmlformats.org/officeDocument/2006/relationships/hyperlink" Target="https://www.youtube.com/watch?v=ckN8Ot6lWR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2DQ8JudbB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url?sa=i&amp;rct=j&amp;q=&amp;esrc=s&amp;source=images&amp;cd=&amp;cad=rja&amp;uact=8&amp;ved=0ahUKEwiJpoj_lsPPAhVE1hQKHYHGAkIQjRwIBw&amp;url=https://sosteneslekule.blogspot.hk/2015/12/blow-molding-bm-process.html&amp;bvm=bv.134495766,d.d24&amp;psig=AFQjCNFWC0qfcIsJG1c_WlkTa-o0XcTXZA&amp;ust=1475740128633674" TargetMode="External"/><Relationship Id="rId2" Type="http://schemas.openxmlformats.org/officeDocument/2006/relationships/hyperlink" Target="https://youtu.be/C2DQ8JudbB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kN8Ot6lWRE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Hollow plastic parts</a:t>
            </a:r>
          </a:p>
          <a:p>
            <a:r>
              <a:rPr lang="en-GB" sz="3200" dirty="0"/>
              <a:t>Polymer Processing, BMEGEPTAGE3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Béla Zink</a:t>
            </a:r>
            <a:r>
              <a:rPr lang="en-GB" dirty="0"/>
              <a:t>, PhD, </a:t>
            </a:r>
            <a:r>
              <a:rPr lang="hu-HU" dirty="0" err="1"/>
              <a:t>assistant</a:t>
            </a:r>
            <a:r>
              <a:rPr lang="en-GB" dirty="0"/>
              <a:t> professor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673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Vertical rotary wheel system with continuous extrusion of </a:t>
            </a:r>
            <a:r>
              <a:rPr lang="hu-HU" sz="1800" b="1" dirty="0" err="1">
                <a:solidFill>
                  <a:schemeClr val="tx2"/>
                </a:solidFill>
              </a:rPr>
              <a:t>the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en-GB" sz="1800" b="1" dirty="0" err="1">
                <a:solidFill>
                  <a:schemeClr val="tx2"/>
                </a:solidFill>
              </a:rPr>
              <a:t>parison</a:t>
            </a:r>
            <a:endParaRPr lang="en-GB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  <a:p>
            <a:endParaRPr lang="en-GB" dirty="0"/>
          </a:p>
        </p:txBody>
      </p:sp>
      <p:sp>
        <p:nvSpPr>
          <p:cNvPr id="1638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7E202F51-FCEF-434B-A0A8-407C82BFA6F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524418"/>
            <a:ext cx="5161734" cy="44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5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C097ED-234C-455A-8BAA-2EEBE51F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>
                <a:solidFill>
                  <a:schemeClr val="tx2"/>
                </a:solidFill>
              </a:rPr>
              <a:t>B</a:t>
            </a:r>
            <a:r>
              <a:rPr lang="en-US" sz="1800" b="1" dirty="0">
                <a:solidFill>
                  <a:schemeClr val="tx2"/>
                </a:solidFill>
              </a:rPr>
              <a:t>low molder with a rotating table</a:t>
            </a:r>
            <a:endParaRPr lang="en-GB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5E16AB8-39B5-4A41-90E2-5DDF644EE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  <a:p>
            <a:endParaRPr lang="hu-HU" dirty="0"/>
          </a:p>
        </p:txBody>
      </p:sp>
      <p:sp>
        <p:nvSpPr>
          <p:cNvPr id="7" name="Dia számának helye 4">
            <a:extLst>
              <a:ext uri="{FF2B5EF4-FFF2-40B4-BE49-F238E27FC236}">
                <a16:creationId xmlns:a16="http://schemas.microsoft.com/office/drawing/2014/main" id="{F2E928C3-8813-4494-B3C3-1EF3237503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7E202F51-FCEF-434B-A0A8-407C82BFA6F9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1917861-FF7A-4F47-B0E6-9EDAAE14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41" y="1665648"/>
            <a:ext cx="6487132" cy="43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2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Parison transfer system with continuous extrusion of parison</a:t>
            </a:r>
          </a:p>
          <a:p>
            <a:pPr marL="0" indent="0">
              <a:buNone/>
            </a:pPr>
            <a:endParaRPr lang="en-GB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1433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36A912CB-96DD-4511-80BD-250572BB22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A0D34E0-F52C-47E0-8F62-0CE47AD4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73817" y="2085733"/>
            <a:ext cx="886082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CAAFCF-A0E9-4005-B701-2315E0F1D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8136904" cy="872383"/>
          </a:xfrm>
        </p:spPr>
        <p:txBody>
          <a:bodyPr>
            <a:normAutofit lnSpcReduction="10000"/>
          </a:bodyPr>
          <a:lstStyle/>
          <a:p>
            <a:r>
              <a:rPr lang="en-GB" sz="1800" b="1" dirty="0">
                <a:solidFill>
                  <a:schemeClr val="tx2"/>
                </a:solidFill>
              </a:rPr>
              <a:t>Discontinuous or intermitted</a:t>
            </a:r>
            <a:r>
              <a:rPr lang="hu-HU" sz="1800" b="1" dirty="0">
                <a:solidFill>
                  <a:schemeClr val="tx2"/>
                </a:solidFill>
              </a:rPr>
              <a:t>: </a:t>
            </a:r>
            <a:r>
              <a:rPr lang="en-GB" sz="1800" dirty="0">
                <a:solidFill>
                  <a:schemeClr val="tx2"/>
                </a:solidFill>
              </a:rPr>
              <a:t>for products with a larger volume (&gt;</a:t>
            </a:r>
            <a:r>
              <a:rPr lang="hu-HU" sz="1800" dirty="0">
                <a:solidFill>
                  <a:schemeClr val="tx2"/>
                </a:solidFill>
              </a:rPr>
              <a:t>5</a:t>
            </a:r>
            <a:r>
              <a:rPr lang="en-GB" sz="1800" dirty="0">
                <a:solidFill>
                  <a:schemeClr val="tx2"/>
                </a:solidFill>
              </a:rPr>
              <a:t> l). Accumulator is used for storing the polymer melt. It is not suitable for heat-sensitive polymers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D049884-C004-4DD8-A8EC-1CF5C36D4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9C69E86-9025-4581-89EA-D7499EA3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15746"/>
            <a:ext cx="2276935" cy="43526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B5D1A0D-3DC7-41F3-8A62-22E10E6F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93" y="1815746"/>
            <a:ext cx="1759352" cy="4397274"/>
          </a:xfrm>
          <a:prstGeom prst="rect">
            <a:avLst/>
          </a:prstGeom>
        </p:spPr>
      </p:pic>
      <p:sp>
        <p:nvSpPr>
          <p:cNvPr id="7" name="Tartalom helye 3">
            <a:extLst>
              <a:ext uri="{FF2B5EF4-FFF2-40B4-BE49-F238E27FC236}">
                <a16:creationId xmlns:a16="http://schemas.microsoft.com/office/drawing/2014/main" id="{E2BD3A0A-8A85-4586-8FAB-D7BCD1CBEB6E}"/>
              </a:ext>
            </a:extLst>
          </p:cNvPr>
          <p:cNvSpPr txBox="1">
            <a:spLocks/>
          </p:cNvSpPr>
          <p:nvPr/>
        </p:nvSpPr>
        <p:spPr>
          <a:xfrm>
            <a:off x="2626626" y="1850389"/>
            <a:ext cx="2605774" cy="191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hu-HU" sz="1800" dirty="0" err="1">
                <a:solidFill>
                  <a:schemeClr val="tx2"/>
                </a:solidFill>
              </a:rPr>
              <a:t>Mandrel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for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thickness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adjustment</a:t>
            </a:r>
            <a:endParaRPr lang="hu-HU" sz="1800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hu-HU" sz="1800" dirty="0" err="1">
                <a:solidFill>
                  <a:schemeClr val="tx2"/>
                </a:solidFill>
              </a:rPr>
              <a:t>Hidraulic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slave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cylinder</a:t>
            </a:r>
            <a:endParaRPr lang="hu-HU" sz="1800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hu-HU" sz="1800" dirty="0">
                <a:solidFill>
                  <a:schemeClr val="tx2"/>
                </a:solidFill>
              </a:rPr>
              <a:t>Ring </a:t>
            </a:r>
            <a:r>
              <a:rPr lang="hu-HU" sz="1800" dirty="0" err="1">
                <a:solidFill>
                  <a:schemeClr val="tx2"/>
                </a:solidFill>
              </a:rPr>
              <a:t>piston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8F0B4A3-FC64-4DC2-8AFF-3B5ED8CDE6EC}"/>
              </a:ext>
            </a:extLst>
          </p:cNvPr>
          <p:cNvSpPr txBox="1"/>
          <p:nvPr/>
        </p:nvSpPr>
        <p:spPr>
          <a:xfrm>
            <a:off x="7149608" y="2900385"/>
            <a:ext cx="1994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Melt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from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extruder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DD906A8-6EB6-4AD8-B252-D198288631AB}"/>
              </a:ext>
            </a:extLst>
          </p:cNvPr>
          <p:cNvSpPr txBox="1"/>
          <p:nvPr/>
        </p:nvSpPr>
        <p:spPr>
          <a:xfrm>
            <a:off x="7115740" y="4056718"/>
            <a:ext cx="1780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Moving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moldhalf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0089318-F472-458E-868A-7123233CEA91}"/>
              </a:ext>
            </a:extLst>
          </p:cNvPr>
          <p:cNvSpPr txBox="1"/>
          <p:nvPr/>
        </p:nvSpPr>
        <p:spPr>
          <a:xfrm>
            <a:off x="7081872" y="4943715"/>
            <a:ext cx="1992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Programmed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insert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54359C4-F495-4AC4-A9F3-3B564EAC1477}"/>
              </a:ext>
            </a:extLst>
          </p:cNvPr>
          <p:cNvSpPr txBox="1"/>
          <p:nvPr/>
        </p:nvSpPr>
        <p:spPr>
          <a:xfrm>
            <a:off x="6853272" y="5771974"/>
            <a:ext cx="8754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Parison</a:t>
            </a:r>
          </a:p>
        </p:txBody>
      </p:sp>
      <p:sp>
        <p:nvSpPr>
          <p:cNvPr id="12" name="Dia számának helye 4">
            <a:extLst>
              <a:ext uri="{FF2B5EF4-FFF2-40B4-BE49-F238E27FC236}">
                <a16:creationId xmlns:a16="http://schemas.microsoft.com/office/drawing/2014/main" id="{192D04ED-E47C-4048-95FE-5058578CB4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defRPr/>
            </a:pPr>
            <a:fld id="{36A912CB-96DD-4511-80BD-250572BB22C5}" type="slidenum">
              <a:rPr lang="en-US" smtClean="0">
                <a:solidFill>
                  <a:schemeClr val="bg1"/>
                </a:solidFill>
              </a:rPr>
              <a:pPr algn="ctr">
                <a:defRPr/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8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err="1">
                <a:solidFill>
                  <a:schemeClr val="tx2"/>
                </a:solidFill>
              </a:rPr>
              <a:t>Coextru</a:t>
            </a:r>
            <a:r>
              <a:rPr lang="hu-HU" sz="1800" b="1" dirty="0" err="1">
                <a:solidFill>
                  <a:schemeClr val="tx2"/>
                </a:solidFill>
              </a:rPr>
              <a:t>sion</a:t>
            </a:r>
            <a:r>
              <a:rPr lang="en-GB" sz="1800" b="1" dirty="0">
                <a:solidFill>
                  <a:schemeClr val="tx2"/>
                </a:solidFill>
              </a:rPr>
              <a:t> die for parison-extrusion</a:t>
            </a: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hu-HU" sz="1800" dirty="0" err="1">
                <a:solidFill>
                  <a:schemeClr val="tx2"/>
                </a:solidFill>
              </a:rPr>
              <a:t>e.g</a:t>
            </a:r>
            <a:r>
              <a:rPr lang="hu-HU" sz="1800" dirty="0">
                <a:solidFill>
                  <a:schemeClr val="tx2"/>
                </a:solidFill>
              </a:rPr>
              <a:t>. PP, HDPE+EVOH (</a:t>
            </a:r>
            <a:r>
              <a:rPr lang="hu-HU" sz="1800" dirty="0" err="1">
                <a:solidFill>
                  <a:schemeClr val="tx2"/>
                </a:solidFill>
              </a:rPr>
              <a:t>Ethylene-vinyl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alcohol</a:t>
            </a:r>
            <a:r>
              <a:rPr lang="hu-HU" sz="1800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r>
              <a:rPr lang="hu-HU" sz="1800" dirty="0">
                <a:solidFill>
                  <a:schemeClr val="tx2"/>
                </a:solidFill>
              </a:rPr>
              <a:t>Low </a:t>
            </a:r>
            <a:r>
              <a:rPr lang="hu-HU" sz="1800" dirty="0" err="1">
                <a:solidFill>
                  <a:schemeClr val="tx2"/>
                </a:solidFill>
              </a:rPr>
              <a:t>gas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permeability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2253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A2CD2BCC-F379-49B5-9FD4-30F968DA84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0662" name="Kép 7" descr="coex d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7612" y="968851"/>
            <a:ext cx="30146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6FC9347-2F80-40C6-9C45-6776CE7A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2175932"/>
            <a:ext cx="4746661" cy="386824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0CFFDF-3539-4CE5-BCD1-FB2AC3856D61}"/>
              </a:ext>
            </a:extLst>
          </p:cNvPr>
          <p:cNvSpPr txBox="1"/>
          <p:nvPr/>
        </p:nvSpPr>
        <p:spPr>
          <a:xfrm>
            <a:off x="202595" y="3493768"/>
            <a:ext cx="122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Bottle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wall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thickness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8EEC8D0-854E-4366-BA55-6F2D610D9A46}"/>
              </a:ext>
            </a:extLst>
          </p:cNvPr>
          <p:cNvSpPr txBox="1"/>
          <p:nvPr/>
        </p:nvSpPr>
        <p:spPr>
          <a:xfrm>
            <a:off x="202595" y="5397842"/>
            <a:ext cx="122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Path</a:t>
            </a:r>
            <a:r>
              <a:rPr lang="hu-HU" dirty="0">
                <a:solidFill>
                  <a:schemeClr val="tx2"/>
                </a:solidFill>
              </a:rPr>
              <a:t> of </a:t>
            </a:r>
            <a:r>
              <a:rPr lang="hu-HU" dirty="0" err="1">
                <a:solidFill>
                  <a:schemeClr val="tx2"/>
                </a:solidFill>
              </a:rPr>
              <a:t>gas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molecule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6316031-C34C-4D59-8CBD-E342F24CFCE9}"/>
              </a:ext>
            </a:extLst>
          </p:cNvPr>
          <p:cNvSpPr txBox="1"/>
          <p:nvPr/>
        </p:nvSpPr>
        <p:spPr>
          <a:xfrm>
            <a:off x="3377364" y="4203185"/>
            <a:ext cx="1400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PP </a:t>
            </a:r>
            <a:r>
              <a:rPr lang="hu-HU" dirty="0" err="1">
                <a:solidFill>
                  <a:schemeClr val="tx2"/>
                </a:solidFill>
              </a:rPr>
              <a:t>or</a:t>
            </a:r>
            <a:r>
              <a:rPr lang="hu-HU" dirty="0">
                <a:solidFill>
                  <a:schemeClr val="tx2"/>
                </a:solidFill>
              </a:rPr>
              <a:t> HDPE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F67857C-8DF0-4EBC-81B8-8C6D6960E1A5}"/>
              </a:ext>
            </a:extLst>
          </p:cNvPr>
          <p:cNvSpPr txBox="1"/>
          <p:nvPr/>
        </p:nvSpPr>
        <p:spPr>
          <a:xfrm>
            <a:off x="3377364" y="4855119"/>
            <a:ext cx="1400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EVOH</a:t>
            </a:r>
          </a:p>
        </p:txBody>
      </p:sp>
    </p:spTree>
    <p:extLst>
      <p:ext uri="{BB962C8B-B14F-4D97-AF65-F5344CB8AC3E}">
        <p14:creationId xmlns:p14="http://schemas.microsoft.com/office/powerpoint/2010/main" val="4199487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4933911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80975" algn="l"/>
              </a:tabLst>
            </a:pPr>
            <a:r>
              <a:rPr lang="hu-HU" sz="1400" b="1" dirty="0" err="1">
                <a:solidFill>
                  <a:srgbClr val="1F497D"/>
                </a:solidFill>
              </a:rPr>
              <a:t>Recommended</a:t>
            </a:r>
            <a:r>
              <a:rPr lang="hu-HU" sz="1400" b="1" dirty="0">
                <a:solidFill>
                  <a:srgbClr val="1F497D"/>
                </a:solidFill>
              </a:rPr>
              <a:t> </a:t>
            </a:r>
            <a:r>
              <a:rPr lang="hu-HU" sz="1400" b="1" dirty="0" err="1">
                <a:solidFill>
                  <a:srgbClr val="1F497D"/>
                </a:solidFill>
              </a:rPr>
              <a:t>training</a:t>
            </a:r>
            <a:r>
              <a:rPr lang="hu-HU" sz="1400" b="1" dirty="0">
                <a:solidFill>
                  <a:srgbClr val="1F497D"/>
                </a:solidFill>
              </a:rPr>
              <a:t> videos (</a:t>
            </a:r>
            <a:r>
              <a:rPr lang="hu-HU" sz="1400" b="1" dirty="0" err="1">
                <a:solidFill>
                  <a:srgbClr val="1F497D"/>
                </a:solidFill>
              </a:rPr>
              <a:t>Paulson</a:t>
            </a:r>
            <a:r>
              <a:rPr lang="hu-HU" sz="1400" b="1" dirty="0">
                <a:solidFill>
                  <a:srgbClr val="1F497D"/>
                </a:solidFill>
              </a:rPr>
              <a:t> </a:t>
            </a:r>
            <a:r>
              <a:rPr lang="hu-HU" sz="1400" b="1" dirty="0" err="1">
                <a:solidFill>
                  <a:srgbClr val="1F497D"/>
                </a:solidFill>
              </a:rPr>
              <a:t>Training</a:t>
            </a:r>
            <a:r>
              <a:rPr lang="hu-HU" sz="1400" b="1" dirty="0">
                <a:solidFill>
                  <a:srgbClr val="1F497D"/>
                </a:solidFill>
              </a:rPr>
              <a:t>):</a:t>
            </a:r>
          </a:p>
          <a:p>
            <a:pPr>
              <a:tabLst>
                <a:tab pos="180975" algn="l"/>
              </a:tabLst>
            </a:pPr>
            <a:r>
              <a:rPr lang="en-GB" sz="1400" dirty="0">
                <a:hlinkClick r:id="rId2"/>
              </a:rPr>
              <a:t>https://www.youtube.com/watch?v=oY7hyuMHm68&amp;list=PLpL9tJRpo7WVrz7Ulb4PAjxrzkre84vQ6&amp;index=1</a:t>
            </a:r>
            <a:endParaRPr lang="hu-HU" sz="1400" dirty="0"/>
          </a:p>
          <a:p>
            <a:pPr>
              <a:tabLst>
                <a:tab pos="180975" algn="l"/>
              </a:tabLst>
            </a:pPr>
            <a:r>
              <a:rPr lang="hu-HU" sz="1400" dirty="0">
                <a:hlinkClick r:id="rId3"/>
              </a:rPr>
              <a:t>https://www.youtube.com/watch?v=nSHOMBmpEyE&amp;list=PLpL9tJRpo7WVrz7Ulb4PAjxrzkre84vQ6&amp;index=2</a:t>
            </a:r>
            <a:r>
              <a:rPr lang="hu-HU" sz="1400" dirty="0"/>
              <a:t> </a:t>
            </a:r>
          </a:p>
          <a:p>
            <a:pPr>
              <a:tabLst>
                <a:tab pos="180975" algn="l"/>
              </a:tabLst>
            </a:pPr>
            <a:r>
              <a:rPr lang="hu-HU" sz="1400" dirty="0">
                <a:hlinkClick r:id="rId4"/>
              </a:rPr>
              <a:t>https://www.youtube.com/watch?v=YWzaZYHXS9s&amp;list=PLpL9tJRpo7WVrz7Ulb4PAjxrzkre84vQ6&amp;index=3</a:t>
            </a:r>
            <a:r>
              <a:rPr lang="hu-HU" sz="1400" dirty="0"/>
              <a:t> </a:t>
            </a:r>
          </a:p>
          <a:p>
            <a:pPr>
              <a:tabLst>
                <a:tab pos="180975" algn="l"/>
              </a:tabLst>
            </a:pPr>
            <a:r>
              <a:rPr lang="hu-HU" sz="1400" dirty="0">
                <a:hlinkClick r:id="rId5"/>
              </a:rPr>
              <a:t>https://www.youtube.com/watch?v=RDV6NXQ_7Rk&amp;list=PLpL9tJRpo7WVrz7Ulb4PAjxrzkre84vQ6&amp;index=6</a:t>
            </a:r>
            <a:r>
              <a:rPr lang="hu-HU" sz="1400" dirty="0"/>
              <a:t> </a:t>
            </a:r>
          </a:p>
        </p:txBody>
      </p:sp>
      <p:sp>
        <p:nvSpPr>
          <p:cNvPr id="4096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  <a:noFill/>
        </p:spPr>
        <p:txBody>
          <a:bodyPr>
            <a:normAutofit lnSpcReduction="10000"/>
          </a:bodyPr>
          <a:lstStyle/>
          <a:p>
            <a:fld id="{8EF85589-7C4B-44CE-B668-5B560C31620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Szöveg helye 3"/>
          <p:cNvSpPr txBox="1">
            <a:spLocks/>
          </p:cNvSpPr>
          <p:nvPr/>
        </p:nvSpPr>
        <p:spPr>
          <a:xfrm>
            <a:off x="685184" y="116632"/>
            <a:ext cx="7770784" cy="7920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b="1" kern="1200">
                <a:solidFill>
                  <a:srgbClr val="95B3D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Extrusion blow moulding</a:t>
            </a:r>
          </a:p>
        </p:txBody>
      </p:sp>
    </p:spTree>
    <p:extLst>
      <p:ext uri="{BB962C8B-B14F-4D97-AF65-F5344CB8AC3E}">
        <p14:creationId xmlns:p14="http://schemas.microsoft.com/office/powerpoint/2010/main" val="1158409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765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561109D-5E3C-42E7-8235-4E56DFE83F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N-MWbcE_v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2104" y="1052736"/>
            <a:ext cx="8496944" cy="47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3"/>
          <p:cNvSpPr>
            <a:spLocks noGrp="1"/>
          </p:cNvSpPr>
          <p:nvPr>
            <p:ph sz="half" idx="2"/>
          </p:nvPr>
        </p:nvSpPr>
        <p:spPr>
          <a:xfrm>
            <a:off x="611559" y="943363"/>
            <a:ext cx="8325963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>
                <a:solidFill>
                  <a:schemeClr val="tx2"/>
                </a:solidFill>
                <a:hlinkClick r:id="rId2"/>
              </a:rPr>
              <a:t>https://youtu.be/pN-MWbcE_vM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Injection blow moulding: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 preform is produced by injection moulding</a:t>
            </a:r>
            <a:r>
              <a:rPr lang="hu-HU" sz="1800" dirty="0">
                <a:solidFill>
                  <a:schemeClr val="tx2"/>
                </a:solidFill>
              </a:rPr>
              <a:t>,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th</a:t>
            </a:r>
            <a:r>
              <a:rPr lang="hu-HU" sz="1800" dirty="0">
                <a:solidFill>
                  <a:schemeClr val="tx2"/>
                </a:solidFill>
              </a:rPr>
              <a:t>e</a:t>
            </a:r>
            <a:r>
              <a:rPr lang="en-GB" sz="1800" dirty="0">
                <a:solidFill>
                  <a:schemeClr val="tx2"/>
                </a:solidFill>
              </a:rPr>
              <a:t>n </a:t>
            </a:r>
            <a:r>
              <a:rPr lang="hu-HU" sz="1800" dirty="0" err="1">
                <a:solidFill>
                  <a:schemeClr val="tx2"/>
                </a:solidFill>
              </a:rPr>
              <a:t>the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preform is blown in </a:t>
            </a:r>
            <a:r>
              <a:rPr lang="hu-HU" sz="1800" dirty="0">
                <a:solidFill>
                  <a:schemeClr val="tx2"/>
                </a:solidFill>
              </a:rPr>
              <a:t>a </a:t>
            </a:r>
            <a:r>
              <a:rPr lang="en-GB" sz="1800" dirty="0">
                <a:solidFill>
                  <a:schemeClr val="tx2"/>
                </a:solidFill>
              </a:rPr>
              <a:t>closed mould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There is no flash (no waste), no welding line</a:t>
            </a:r>
          </a:p>
          <a:p>
            <a:r>
              <a:rPr lang="en-GB" sz="1800" dirty="0">
                <a:solidFill>
                  <a:schemeClr val="tx2"/>
                </a:solidFill>
              </a:rPr>
              <a:t>Lower melt-strength materials can be processed</a:t>
            </a:r>
            <a:r>
              <a:rPr lang="hu-HU" sz="1800" dirty="0">
                <a:solidFill>
                  <a:schemeClr val="tx2"/>
                </a:solidFill>
              </a:rPr>
              <a:t> (</a:t>
            </a:r>
            <a:r>
              <a:rPr lang="hu-HU" sz="1800" dirty="0" err="1">
                <a:solidFill>
                  <a:schemeClr val="tx2"/>
                </a:solidFill>
              </a:rPr>
              <a:t>e.g</a:t>
            </a:r>
            <a:r>
              <a:rPr lang="hu-HU" sz="1800" dirty="0">
                <a:solidFill>
                  <a:schemeClr val="tx2"/>
                </a:solidFill>
              </a:rPr>
              <a:t>. PS, PET)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Rotational</a:t>
            </a:r>
            <a:r>
              <a:rPr lang="hu-HU" sz="1800" dirty="0" err="1">
                <a:solidFill>
                  <a:schemeClr val="tx2"/>
                </a:solidFill>
              </a:rPr>
              <a:t>ly</a:t>
            </a:r>
            <a:r>
              <a:rPr lang="en-GB" sz="1800" dirty="0">
                <a:solidFill>
                  <a:schemeClr val="tx2"/>
                </a:solidFill>
              </a:rPr>
              <a:t> symmetric and oval products can be manufactured</a:t>
            </a:r>
          </a:p>
          <a:p>
            <a:r>
              <a:rPr lang="en-GB" sz="1800" dirty="0">
                <a:solidFill>
                  <a:schemeClr val="tx2"/>
                </a:solidFill>
              </a:rPr>
              <a:t>Accurate wall thickness distribution, precious neck region</a:t>
            </a:r>
          </a:p>
          <a:p>
            <a:r>
              <a:rPr lang="en-GB" sz="1800" dirty="0">
                <a:solidFill>
                  <a:schemeClr val="tx2"/>
                </a:solidFill>
              </a:rPr>
              <a:t>Crystallization can be controlled, so transparent products can be made</a:t>
            </a:r>
          </a:p>
          <a:p>
            <a:r>
              <a:rPr lang="hu-HU" sz="1800" dirty="0">
                <a:solidFill>
                  <a:schemeClr val="tx2"/>
                </a:solidFill>
              </a:rPr>
              <a:t>Max </a:t>
            </a:r>
            <a:r>
              <a:rPr lang="hu-HU" sz="1800" dirty="0" err="1">
                <a:solidFill>
                  <a:schemeClr val="tx2"/>
                </a:solidFill>
              </a:rPr>
              <a:t>blowing</a:t>
            </a:r>
            <a:r>
              <a:rPr lang="hu-HU" sz="1800" dirty="0">
                <a:solidFill>
                  <a:schemeClr val="tx2"/>
                </a:solidFill>
              </a:rPr>
              <a:t> index 3:1, </a:t>
            </a:r>
            <a:r>
              <a:rPr lang="hu-HU" sz="1800" dirty="0" err="1">
                <a:solidFill>
                  <a:schemeClr val="tx2"/>
                </a:solidFill>
              </a:rPr>
              <a:t>ideal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preform</a:t>
            </a:r>
            <a:r>
              <a:rPr lang="hu-HU" sz="1800" dirty="0">
                <a:solidFill>
                  <a:schemeClr val="tx2"/>
                </a:solidFill>
              </a:rPr>
              <a:t> L/D 10:1, </a:t>
            </a:r>
            <a:r>
              <a:rPr lang="hu-HU" sz="1800" dirty="0" err="1">
                <a:solidFill>
                  <a:schemeClr val="tx2"/>
                </a:solidFill>
              </a:rPr>
              <a:t>ideal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preform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wall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thickness</a:t>
            </a:r>
            <a:r>
              <a:rPr lang="hu-HU" sz="1800" dirty="0">
                <a:solidFill>
                  <a:schemeClr val="tx2"/>
                </a:solidFill>
              </a:rPr>
              <a:t> 2-5 mm</a:t>
            </a: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Major techniques:</a:t>
            </a:r>
          </a:p>
          <a:p>
            <a:r>
              <a:rPr lang="en-GB" sz="1800" dirty="0">
                <a:solidFill>
                  <a:schemeClr val="tx2"/>
                </a:solidFill>
              </a:rPr>
              <a:t>Injection moulding and blowing on the same machine</a:t>
            </a:r>
          </a:p>
          <a:p>
            <a:r>
              <a:rPr lang="en-GB" sz="1800" dirty="0">
                <a:solidFill>
                  <a:schemeClr val="tx2"/>
                </a:solidFill>
              </a:rPr>
              <a:t>Injection moulding and blow moulding on separate machines</a:t>
            </a:r>
          </a:p>
          <a:p>
            <a:r>
              <a:rPr lang="hu-HU" sz="1800" dirty="0">
                <a:solidFill>
                  <a:schemeClr val="tx2"/>
                </a:solidFill>
              </a:rPr>
              <a:t>+ </a:t>
            </a:r>
            <a:r>
              <a:rPr lang="en-GB" sz="1800" dirty="0">
                <a:solidFill>
                  <a:schemeClr val="tx2"/>
                </a:solidFill>
              </a:rPr>
              <a:t>Injection stretch blow moulding for both techniques above</a:t>
            </a: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355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2E44AB40-2BAF-4E52-962E-BF83280984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Injection </a:t>
            </a:r>
            <a:r>
              <a:rPr lang="en-US" sz="1800" b="1" dirty="0" err="1">
                <a:solidFill>
                  <a:schemeClr val="tx2"/>
                </a:solidFill>
              </a:rPr>
              <a:t>moulding</a:t>
            </a:r>
            <a:r>
              <a:rPr lang="en-US" sz="1800" b="1" dirty="0">
                <a:solidFill>
                  <a:schemeClr val="tx2"/>
                </a:solidFill>
              </a:rPr>
              <a:t> and blowing on the same machine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457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1BA255DE-1B62-4A2B-9D20-7543B7B863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78885" name="Picture 5" descr="sel848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649091"/>
            <a:ext cx="29464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r="7001"/>
          <a:stretch/>
        </p:blipFill>
        <p:spPr>
          <a:xfrm rot="60000">
            <a:off x="1366751" y="1585441"/>
            <a:ext cx="3318216" cy="40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7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9" name="Picture 5" descr="froccsfuvas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908720"/>
            <a:ext cx="5473700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10" name="Picture 6" descr="preform froccsszersz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6" y="3717034"/>
            <a:ext cx="3421077" cy="247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Injection moulding and blow moulding on separate machines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560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763F0089-E2A6-4896-A203-2E1D170D10E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3422304" y="3666510"/>
            <a:ext cx="49784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/>
              <a:t>       IM of </a:t>
            </a:r>
            <a:r>
              <a:rPr lang="hu-HU" sz="1600" b="1" dirty="0" err="1"/>
              <a:t>preform</a:t>
            </a:r>
            <a:r>
              <a:rPr lang="hu-HU" sz="1600" b="1" dirty="0"/>
              <a:t>		        </a:t>
            </a:r>
            <a:r>
              <a:rPr lang="hu-HU" sz="1600" b="1" dirty="0" err="1"/>
              <a:t>Blowing</a:t>
            </a:r>
            <a:r>
              <a:rPr lang="hu-HU" sz="1600" b="1" dirty="0"/>
              <a:t> of </a:t>
            </a:r>
            <a:r>
              <a:rPr lang="hu-HU" sz="1600" b="1" dirty="0" err="1"/>
              <a:t>preform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194049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Hollow plastic parts:</a:t>
            </a:r>
          </a:p>
          <a:p>
            <a:r>
              <a:rPr lang="en-GB" sz="1800" dirty="0">
                <a:solidFill>
                  <a:schemeClr val="tx2"/>
                </a:solidFill>
              </a:rPr>
              <a:t>One-piece product (not assembled) with a relatively thin wall; open or closed part/product</a:t>
            </a:r>
          </a:p>
          <a:p>
            <a:r>
              <a:rPr lang="en-GB" sz="1800" dirty="0">
                <a:solidFill>
                  <a:schemeClr val="tx2"/>
                </a:solidFill>
              </a:rPr>
              <a:t>In the case of open geometry, the opening must not be larger than the cross section.</a:t>
            </a:r>
          </a:p>
          <a:p>
            <a:r>
              <a:rPr lang="en-GB" sz="1800" dirty="0">
                <a:solidFill>
                  <a:schemeClr val="tx2"/>
                </a:solidFill>
              </a:rPr>
              <a:t>Size (volume) range 1-2 cm</a:t>
            </a:r>
            <a:r>
              <a:rPr lang="en-GB" sz="1800" baseline="30000" dirty="0">
                <a:solidFill>
                  <a:schemeClr val="tx2"/>
                </a:solidFill>
              </a:rPr>
              <a:t>3</a:t>
            </a:r>
            <a:r>
              <a:rPr lang="en-GB" sz="1800" dirty="0">
                <a:solidFill>
                  <a:schemeClr val="tx2"/>
                </a:solidFill>
              </a:rPr>
              <a:t> … 5(50) m</a:t>
            </a:r>
            <a:r>
              <a:rPr lang="en-GB" sz="1800" baseline="30000" dirty="0">
                <a:solidFill>
                  <a:schemeClr val="tx2"/>
                </a:solidFill>
              </a:rPr>
              <a:t>3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Products with any shape can be prepared (spherical, flat)</a:t>
            </a:r>
          </a:p>
          <a:p>
            <a:r>
              <a:rPr lang="en-GB" sz="1800" dirty="0">
                <a:solidFill>
                  <a:schemeClr val="tx2"/>
                </a:solidFill>
              </a:rPr>
              <a:t>From a couple of pieces to a couple of million pieces (series)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Process of hollow plastic parts:</a:t>
            </a:r>
          </a:p>
          <a:p>
            <a:r>
              <a:rPr lang="en-GB" sz="1800" dirty="0">
                <a:solidFill>
                  <a:schemeClr val="tx2"/>
                </a:solidFill>
              </a:rPr>
              <a:t>Extrusion blow moulding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Injection blow moulding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Rotational moulding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Twin-sheet thermoforming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Gas or water-assisted injection moulding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Lose core injection moulding</a:t>
            </a:r>
            <a:endParaRPr lang="en-GB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</p:txBody>
      </p:sp>
      <p:sp>
        <p:nvSpPr>
          <p:cNvPr id="409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A475D076-23A0-4C12-99C8-CFF5CBAAB93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zöveg helye 3"/>
          <p:cNvSpPr txBox="1">
            <a:spLocks/>
          </p:cNvSpPr>
          <p:nvPr/>
        </p:nvSpPr>
        <p:spPr>
          <a:xfrm>
            <a:off x="685184" y="116632"/>
            <a:ext cx="7770784" cy="7920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b="1" kern="1200">
                <a:solidFill>
                  <a:srgbClr val="95B3D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Hollow plastic parts</a:t>
            </a:r>
          </a:p>
        </p:txBody>
      </p:sp>
    </p:spTree>
    <p:extLst>
      <p:ext uri="{BB962C8B-B14F-4D97-AF65-F5344CB8AC3E}">
        <p14:creationId xmlns:p14="http://schemas.microsoft.com/office/powerpoint/2010/main" val="1871879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1" y="3243664"/>
            <a:ext cx="6077266" cy="2921640"/>
          </a:xfrm>
          <a:prstGeom prst="rect">
            <a:avLst/>
          </a:prstGeom>
        </p:spPr>
      </p:pic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Injection stretch blow moulding</a:t>
            </a: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tx2"/>
                </a:solidFill>
                <a:hlinkClick r:id="rId3"/>
              </a:rPr>
              <a:t>https://www.youtube.com/watch?v=NE4c1gwzPb4</a:t>
            </a:r>
            <a:r>
              <a:rPr lang="hu-HU" sz="1400" dirty="0">
                <a:solidFill>
                  <a:schemeClr val="tx2"/>
                </a:solidFill>
              </a:rPr>
              <a:t> 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662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8458ED26-441F-47EC-8D9F-7759B0FD75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80933" name="Picture 5" descr="froccsfuvas_elonyujt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357" y="1081861"/>
            <a:ext cx="26638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0934" name="Picture 6" descr="bel10_13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357" y="3646940"/>
            <a:ext cx="2666123" cy="251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B8ACC34-26A6-4A22-BABA-56C9143E9AB7}"/>
              </a:ext>
            </a:extLst>
          </p:cNvPr>
          <p:cNvSpPr txBox="1"/>
          <p:nvPr/>
        </p:nvSpPr>
        <p:spPr>
          <a:xfrm>
            <a:off x="611559" y="1701098"/>
            <a:ext cx="57204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Biaxial stretching -&gt; higher orientation -&gt; higher mechanical strength</a:t>
            </a:r>
          </a:p>
          <a:p>
            <a:r>
              <a:rPr lang="en-US" dirty="0">
                <a:solidFill>
                  <a:schemeClr val="tx2"/>
                </a:solidFill>
              </a:rPr>
              <a:t>e.g. PET bottles: 3.8 circumferential and 2.8 longitudinal stretching</a:t>
            </a:r>
            <a:r>
              <a:rPr lang="hu-HU" dirty="0">
                <a:solidFill>
                  <a:schemeClr val="tx2"/>
                </a:solidFill>
              </a:rPr>
              <a:t> -&gt; 200 </a:t>
            </a:r>
            <a:r>
              <a:rPr lang="hu-HU" dirty="0" err="1">
                <a:solidFill>
                  <a:schemeClr val="tx2"/>
                </a:solidFill>
              </a:rPr>
              <a:t>MPa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and 100 MPa tensile strength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respectively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17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3"/>
          <p:cNvSpPr>
            <a:spLocks noGrp="1"/>
          </p:cNvSpPr>
          <p:nvPr>
            <p:ph sz="half" idx="2"/>
          </p:nvPr>
        </p:nvSpPr>
        <p:spPr>
          <a:xfrm>
            <a:off x="530432" y="908720"/>
            <a:ext cx="7920880" cy="2443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Injection stretch blow moulding:</a:t>
            </a:r>
          </a:p>
          <a:p>
            <a:r>
              <a:rPr lang="en-GB" sz="1800" dirty="0">
                <a:solidFill>
                  <a:schemeClr val="tx2"/>
                </a:solidFill>
              </a:rPr>
              <a:t>For polyethylene terephthalate (PET) bottles</a:t>
            </a:r>
          </a:p>
          <a:p>
            <a:r>
              <a:rPr lang="en-GB" sz="1800" dirty="0">
                <a:solidFill>
                  <a:schemeClr val="tx2"/>
                </a:solidFill>
              </a:rPr>
              <a:t>Goal of stretching: biaxial stretching, orientation</a:t>
            </a:r>
          </a:p>
          <a:p>
            <a:r>
              <a:rPr lang="en-GB" sz="1800" dirty="0">
                <a:solidFill>
                  <a:schemeClr val="tx2"/>
                </a:solidFill>
              </a:rPr>
              <a:t>Molecular orientation improves mechanical properties (weaker, cheaper material OR smaller wall thickness is enough), gas permeability, gloss and transparency, dimensional accuracy.</a:t>
            </a:r>
          </a:p>
          <a:p>
            <a:r>
              <a:rPr lang="en-GB" sz="1800" dirty="0">
                <a:solidFill>
                  <a:schemeClr val="tx2"/>
                </a:solidFill>
              </a:rPr>
              <a:t>PET – semi crystalline – how can it remain transparent?</a:t>
            </a:r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765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561109D-5E3C-42E7-8235-4E56DFE83F6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ABD1C992-C17A-4BC2-81E4-91602A7759FF}"/>
              </a:ext>
            </a:extLst>
          </p:cNvPr>
          <p:cNvSpPr txBox="1">
            <a:spLocks/>
          </p:cNvSpPr>
          <p:nvPr/>
        </p:nvSpPr>
        <p:spPr>
          <a:xfrm>
            <a:off x="530431" y="3398875"/>
            <a:ext cx="8338265" cy="2785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800" dirty="0" err="1">
                <a:solidFill>
                  <a:schemeClr val="tx2"/>
                </a:solidFill>
              </a:rPr>
              <a:t>Injection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molding</a:t>
            </a:r>
            <a:r>
              <a:rPr lang="hu-HU" sz="1800" dirty="0">
                <a:solidFill>
                  <a:schemeClr val="tx2"/>
                </a:solidFill>
              </a:rPr>
              <a:t>: l</a:t>
            </a:r>
            <a:r>
              <a:rPr lang="en-US" sz="1800" dirty="0">
                <a:solidFill>
                  <a:schemeClr val="tx2"/>
                </a:solidFill>
              </a:rPr>
              <a:t>ow </a:t>
            </a:r>
            <a:r>
              <a:rPr lang="en-US" sz="1800" dirty="0" err="1">
                <a:solidFill>
                  <a:schemeClr val="tx2"/>
                </a:solidFill>
              </a:rPr>
              <a:t>inj</a:t>
            </a:r>
            <a:r>
              <a:rPr lang="hu-HU" sz="1800" dirty="0">
                <a:solidFill>
                  <a:schemeClr val="tx2"/>
                </a:solidFill>
              </a:rPr>
              <a:t>e</a:t>
            </a:r>
            <a:r>
              <a:rPr lang="en-US" sz="1800" dirty="0" err="1">
                <a:solidFill>
                  <a:schemeClr val="tx2"/>
                </a:solidFill>
              </a:rPr>
              <a:t>ction</a:t>
            </a:r>
            <a:r>
              <a:rPr lang="en-US" sz="1800" dirty="0">
                <a:solidFill>
                  <a:schemeClr val="tx2"/>
                </a:solidFill>
              </a:rPr>
              <a:t> speed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-&gt; no stress induced crystallization</a:t>
            </a:r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2"/>
                </a:solidFill>
              </a:rPr>
              <a:t>Blow molding with stretching: preheating to 100 °C (</a:t>
            </a:r>
            <a:r>
              <a:rPr lang="en-US" sz="1800" dirty="0" err="1">
                <a:solidFill>
                  <a:schemeClr val="tx2"/>
                </a:solidFill>
              </a:rPr>
              <a:t>T</a:t>
            </a:r>
            <a:r>
              <a:rPr lang="en-US" sz="1800" baseline="-25000" dirty="0" err="1">
                <a:solidFill>
                  <a:schemeClr val="tx2"/>
                </a:solidFill>
              </a:rPr>
              <a:t>g</a:t>
            </a:r>
            <a:r>
              <a:rPr lang="en-US" sz="1800" dirty="0">
                <a:solidFill>
                  <a:schemeClr val="tx2"/>
                </a:solidFill>
              </a:rPr>
              <a:t>&lt;</a:t>
            </a:r>
            <a:r>
              <a:rPr lang="en-US" sz="1800" dirty="0" err="1">
                <a:solidFill>
                  <a:schemeClr val="tx2"/>
                </a:solidFill>
              </a:rPr>
              <a:t>T</a:t>
            </a:r>
            <a:r>
              <a:rPr lang="en-US" sz="1800" baseline="-25000" dirty="0" err="1">
                <a:solidFill>
                  <a:schemeClr val="tx2"/>
                </a:solidFill>
              </a:rPr>
              <a:t>material</a:t>
            </a:r>
            <a:r>
              <a:rPr lang="en-US" sz="1800" dirty="0">
                <a:solidFill>
                  <a:schemeClr val="tx2"/>
                </a:solidFill>
              </a:rPr>
              <a:t>&lt;</a:t>
            </a:r>
            <a:r>
              <a:rPr lang="en-US" sz="1800" dirty="0" err="1">
                <a:solidFill>
                  <a:schemeClr val="tx2"/>
                </a:solidFill>
              </a:rPr>
              <a:t>T</a:t>
            </a:r>
            <a:r>
              <a:rPr lang="en-US" sz="1800" baseline="-25000" dirty="0" err="1">
                <a:solidFill>
                  <a:schemeClr val="tx2"/>
                </a:solidFill>
              </a:rPr>
              <a:t>melt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2871788" algn="l"/>
              </a:tabLst>
            </a:pPr>
            <a:r>
              <a:rPr lang="en-US" sz="1800" dirty="0">
                <a:solidFill>
                  <a:schemeClr val="tx2"/>
                </a:solidFill>
              </a:rPr>
              <a:t>	only small crystals can form (no spherulite ) 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2871788" algn="l"/>
              </a:tabLst>
            </a:pPr>
            <a:r>
              <a:rPr lang="en-US" sz="1800" dirty="0">
                <a:solidFill>
                  <a:schemeClr val="tx2"/>
                </a:solidFill>
              </a:rPr>
              <a:t>	no refraction for smaller crystals than the wavelength of 	the visible light</a:t>
            </a:r>
          </a:p>
        </p:txBody>
      </p:sp>
    </p:spTree>
    <p:extLst>
      <p:ext uri="{BB962C8B-B14F-4D97-AF65-F5344CB8AC3E}">
        <p14:creationId xmlns:p14="http://schemas.microsoft.com/office/powerpoint/2010/main" val="12350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765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561109D-5E3C-42E7-8235-4E56DFE83F6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Injection Blow molding Pro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192" y="980730"/>
            <a:ext cx="6912768" cy="51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 err="1">
                <a:solidFill>
                  <a:schemeClr val="tx2"/>
                </a:solidFill>
              </a:rPr>
              <a:t>Blow</a:t>
            </a:r>
            <a:r>
              <a:rPr lang="hu-HU" sz="1800" b="1" dirty="0">
                <a:solidFill>
                  <a:schemeClr val="tx2"/>
                </a:solidFill>
              </a:rPr>
              <a:t> m</a:t>
            </a:r>
            <a:r>
              <a:rPr lang="en-GB" sz="1800" b="1" dirty="0" err="1">
                <a:solidFill>
                  <a:schemeClr val="tx2"/>
                </a:solidFill>
              </a:rPr>
              <a:t>oulds</a:t>
            </a:r>
            <a:r>
              <a:rPr lang="en-GB" sz="1800" b="1" dirty="0">
                <a:solidFill>
                  <a:schemeClr val="tx2"/>
                </a:solidFill>
              </a:rPr>
              <a:t>:</a:t>
            </a: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hu-HU" sz="1800" b="1" dirty="0">
                <a:solidFill>
                  <a:schemeClr val="tx2"/>
                </a:solidFill>
              </a:rPr>
              <a:t>https://www.youtube.com/watch?v=ZfyPCujUPms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Injection blow moulding</a:t>
            </a:r>
          </a:p>
        </p:txBody>
      </p:sp>
      <p:sp>
        <p:nvSpPr>
          <p:cNvPr id="2150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DF4F1231-B5CB-473F-BB0E-A56632F0A1B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7830" name="Kép 7" descr="mold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626" y="1183249"/>
            <a:ext cx="35179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Kép 8" descr="mold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3212976"/>
            <a:ext cx="2357437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Kép 9" descr="mold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9475" y="3573016"/>
            <a:ext cx="3113087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49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2867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3C973CA1-F232-4399-9C97-E777AA45B53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ZWvhvTXEUQ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504" y="998730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35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9676" r="4771" b="1"/>
          <a:stretch/>
        </p:blipFill>
        <p:spPr bwMode="auto">
          <a:xfrm>
            <a:off x="5072649" y="1759975"/>
            <a:ext cx="4071351" cy="303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Rotational moulding:</a:t>
            </a:r>
            <a:endParaRPr lang="hu-HU" sz="1800" b="1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r>
              <a:rPr lang="hu-HU" sz="1800" dirty="0">
                <a:solidFill>
                  <a:schemeClr val="tx2"/>
                </a:solidFill>
                <a:hlinkClick r:id="rId3"/>
              </a:rPr>
              <a:t>https://www.youtube.com/watch?v=ZWvhvTXEUQ4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</a:p>
          <a:p>
            <a:r>
              <a:rPr lang="en-GB" sz="1800" dirty="0" err="1">
                <a:solidFill>
                  <a:schemeClr val="tx2"/>
                </a:solidFill>
              </a:rPr>
              <a:t>Biaxially</a:t>
            </a:r>
            <a:r>
              <a:rPr lang="en-GB" sz="1800" dirty="0">
                <a:solidFill>
                  <a:schemeClr val="tx2"/>
                </a:solidFill>
              </a:rPr>
              <a:t> rotating closed moulds</a:t>
            </a:r>
          </a:p>
          <a:p>
            <a:r>
              <a:rPr lang="en-GB" sz="1800" dirty="0">
                <a:solidFill>
                  <a:schemeClr val="tx2"/>
                </a:solidFill>
              </a:rPr>
              <a:t>For preparing large products (1…10 m</a:t>
            </a:r>
            <a:r>
              <a:rPr lang="en-GB" sz="1800" baseline="30000" dirty="0">
                <a:solidFill>
                  <a:schemeClr val="tx2"/>
                </a:solidFill>
              </a:rPr>
              <a:t>3</a:t>
            </a:r>
            <a:r>
              <a:rPr lang="en-GB" sz="1800" dirty="0">
                <a:solidFill>
                  <a:schemeClr val="tx2"/>
                </a:solidFill>
              </a:rPr>
              <a:t>)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There is no seam (weld line) no residual stress</a:t>
            </a:r>
          </a:p>
          <a:p>
            <a:r>
              <a:rPr lang="en-GB" sz="1800" dirty="0">
                <a:solidFill>
                  <a:schemeClr val="tx2"/>
                </a:solidFill>
              </a:rPr>
              <a:t>Generally used materials: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LLDPE, LDPE, HDPE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PVC (</a:t>
            </a:r>
            <a:r>
              <a:rPr lang="hu-HU" sz="1600" dirty="0" err="1">
                <a:solidFill>
                  <a:schemeClr val="tx2"/>
                </a:solidFill>
              </a:rPr>
              <a:t>powder</a:t>
            </a:r>
            <a:r>
              <a:rPr lang="hu-HU" sz="1600" dirty="0">
                <a:solidFill>
                  <a:schemeClr val="tx2"/>
                </a:solidFill>
              </a:rPr>
              <a:t>, fluid</a:t>
            </a:r>
            <a:r>
              <a:rPr lang="en-GB" sz="16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PP, </a:t>
            </a:r>
            <a:r>
              <a:rPr lang="en-GB" sz="1600" dirty="0" err="1">
                <a:solidFill>
                  <a:schemeClr val="tx2"/>
                </a:solidFill>
              </a:rPr>
              <a:t>rPP</a:t>
            </a:r>
            <a:endParaRPr lang="en-GB" sz="1600" dirty="0">
              <a:solidFill>
                <a:schemeClr val="tx2"/>
              </a:solidFill>
            </a:endParaRP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PA6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PC</a:t>
            </a:r>
            <a:endParaRPr lang="hu-HU" sz="16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hu-HU" sz="16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hu-HU" sz="16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hu-HU" sz="1600" dirty="0" err="1">
                <a:solidFill>
                  <a:schemeClr val="tx2"/>
                </a:solidFill>
              </a:rPr>
              <a:t>Recommended</a:t>
            </a:r>
            <a:r>
              <a:rPr lang="hu-HU" sz="1600" dirty="0">
                <a:solidFill>
                  <a:schemeClr val="tx2"/>
                </a:solidFill>
              </a:rPr>
              <a:t> videos:</a:t>
            </a:r>
            <a:endParaRPr lang="hu-HU" sz="1800" dirty="0">
              <a:solidFill>
                <a:schemeClr val="tx2"/>
              </a:solidFill>
              <a:hlinkClick r:id="rId4"/>
            </a:endParaRPr>
          </a:p>
          <a:p>
            <a:pPr marL="0" lvl="1" indent="0">
              <a:buNone/>
            </a:pPr>
            <a:r>
              <a:rPr lang="en-GB" sz="1600" dirty="0">
                <a:solidFill>
                  <a:schemeClr val="tx2"/>
                </a:solidFill>
                <a:hlinkClick r:id="rId4"/>
              </a:rPr>
              <a:t>https://www.youtube.com/watch?v=ckN8Ot6lWRE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</a:p>
          <a:p>
            <a:pPr marL="0" lvl="1" indent="0">
              <a:buNone/>
            </a:pPr>
            <a:r>
              <a:rPr lang="en-GB" sz="1600" dirty="0">
                <a:solidFill>
                  <a:schemeClr val="tx2"/>
                </a:solidFill>
                <a:hlinkClick r:id="rId5"/>
              </a:rPr>
              <a:t>https://www.youtube.com/watch?v=-d_cyeFXJWk&amp;list=TLPQMDIxMTIwMjA1ZRpDXFpFlQ&amp;index=3</a:t>
            </a:r>
            <a:endParaRPr lang="hu-HU" sz="16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r>
              <a:rPr lang="hu-HU" sz="1600" dirty="0">
                <a:solidFill>
                  <a:schemeClr val="tx2"/>
                </a:solidFill>
                <a:hlinkClick r:id="rId6"/>
              </a:rPr>
              <a:t>https://www.youtube.com/watch?v=lAQYfJAuw5M</a:t>
            </a:r>
            <a:r>
              <a:rPr lang="hu-HU" sz="1600" dirty="0">
                <a:solidFill>
                  <a:schemeClr val="tx2"/>
                </a:solidFill>
              </a:rPr>
              <a:t>  </a:t>
            </a:r>
            <a:endParaRPr lang="hu-HU" sz="1800" dirty="0">
              <a:solidFill>
                <a:schemeClr val="tx2"/>
              </a:solidFill>
            </a:endParaRPr>
          </a:p>
          <a:p>
            <a:pPr lvl="1"/>
            <a:endParaRPr lang="hu-HU" sz="14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2867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3C973CA1-F232-4399-9C97-E777AA45B53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29DBDF7-5EE3-41A6-8C55-05CA02662CC7}"/>
              </a:ext>
            </a:extLst>
          </p:cNvPr>
          <p:cNvSpPr txBox="1"/>
          <p:nvPr/>
        </p:nvSpPr>
        <p:spPr>
          <a:xfrm>
            <a:off x="6106319" y="1498365"/>
            <a:ext cx="16021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100" b="1" i="1"/>
              <a:t>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1478040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Requirements for the materials of rotational moulding</a:t>
            </a:r>
          </a:p>
          <a:p>
            <a:r>
              <a:rPr lang="en-GB" sz="1800" u="sng" dirty="0">
                <a:solidFill>
                  <a:schemeClr val="tx2"/>
                </a:solidFill>
              </a:rPr>
              <a:t>Powder (75…500 µm)</a:t>
            </a:r>
            <a:r>
              <a:rPr lang="en-GB" sz="1800" dirty="0">
                <a:solidFill>
                  <a:schemeClr val="tx2"/>
                </a:solidFill>
              </a:rPr>
              <a:t>, ground material, viscous fluid, monomer, oligomer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Thermal stability</a:t>
            </a:r>
          </a:p>
          <a:p>
            <a:r>
              <a:rPr lang="en-GB" sz="1800" dirty="0">
                <a:solidFill>
                  <a:schemeClr val="tx2"/>
                </a:solidFill>
              </a:rPr>
              <a:t>Particle size distribution (more even)</a:t>
            </a:r>
          </a:p>
          <a:p>
            <a:r>
              <a:rPr lang="en-GB" sz="1800" dirty="0" err="1">
                <a:solidFill>
                  <a:schemeClr val="tx2"/>
                </a:solidFill>
              </a:rPr>
              <a:t>Sinterability</a:t>
            </a:r>
            <a:r>
              <a:rPr lang="en-GB" sz="1800" dirty="0">
                <a:solidFill>
                  <a:schemeClr val="tx2"/>
                </a:solidFill>
              </a:rPr>
              <a:t> of the particles</a:t>
            </a:r>
          </a:p>
          <a:p>
            <a:r>
              <a:rPr lang="en-GB" sz="1800" dirty="0">
                <a:solidFill>
                  <a:schemeClr val="tx2"/>
                </a:solidFill>
              </a:rPr>
              <a:t>Properly high melt strength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2969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78737B3-DD97-4DB4-98D3-D612CD8654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9878" name="Kép 5" descr="RM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4" y="2780930"/>
            <a:ext cx="40719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Kép 6" descr="RM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930" y="3861050"/>
            <a:ext cx="2236515" cy="184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631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Examples: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2969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78737B3-DD97-4DB4-98D3-D612CD8654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90850"/>
            <a:ext cx="412505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59114"/>
            <a:ext cx="450234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2073500" y="13769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LLDPE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786" y="1780841"/>
            <a:ext cx="325078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6734480" y="13394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LDPE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690824" y="370158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HDPE</a:t>
            </a:r>
          </a:p>
        </p:txBody>
      </p:sp>
    </p:spTree>
    <p:extLst>
      <p:ext uri="{BB962C8B-B14F-4D97-AF65-F5344CB8AC3E}">
        <p14:creationId xmlns:p14="http://schemas.microsoft.com/office/powerpoint/2010/main" val="1573169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Examples: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2969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78737B3-DD97-4DB4-98D3-D612CD86546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6731163" y="139988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PP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114637" y="1399889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XLPE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8" y="1995509"/>
            <a:ext cx="4375803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739" y="1740627"/>
            <a:ext cx="311023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14006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/>
          <p:nvPr/>
        </p:nvSpPr>
        <p:spPr>
          <a:xfrm>
            <a:off x="624639" y="40382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PVC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6856" y="4374398"/>
            <a:ext cx="307816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16"/>
          <p:cNvSpPr txBox="1"/>
          <p:nvPr/>
        </p:nvSpPr>
        <p:spPr>
          <a:xfrm>
            <a:off x="3648975" y="40677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PA</a:t>
            </a: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6" y="4437112"/>
            <a:ext cx="14176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zövegdoboz 18"/>
          <p:cNvSpPr txBox="1"/>
          <p:nvPr/>
        </p:nvSpPr>
        <p:spPr>
          <a:xfrm>
            <a:off x="7105359" y="41102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57061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331399" y="1000310"/>
            <a:ext cx="6624480" cy="5162943"/>
          </a:xfrm>
          <a:prstGeom prst="rect">
            <a:avLst/>
          </a:prstGeom>
        </p:spPr>
      </p:pic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Principle: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072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70459F10-D857-4771-B7FE-BD911192E74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3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614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18BFDFFE-DC70-4E5C-A6BE-1BDC87B1B79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C2DQ8JudbB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4123" y="1124744"/>
            <a:ext cx="819290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Biaxial rotation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Both in heating and cooling phases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Simultaneous rotation of both axes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Different rotational speed of the axes (</a:t>
            </a:r>
            <a:r>
              <a:rPr lang="hu-HU" sz="1800" dirty="0" err="1">
                <a:solidFill>
                  <a:schemeClr val="tx2"/>
                </a:solidFill>
              </a:rPr>
              <a:t>the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speed</a:t>
            </a:r>
            <a:r>
              <a:rPr lang="hu-HU" sz="1800" dirty="0">
                <a:solidFill>
                  <a:schemeClr val="tx2"/>
                </a:solidFill>
              </a:rPr>
              <a:t> of </a:t>
            </a:r>
            <a:r>
              <a:rPr lang="hu-HU" sz="1800" dirty="0" err="1">
                <a:solidFill>
                  <a:schemeClr val="tx2"/>
                </a:solidFill>
              </a:rPr>
              <a:t>the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main axis is higher)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RPMs of the axes have to be different and must not be </a:t>
            </a:r>
            <a:r>
              <a:rPr lang="hu-HU" sz="1800" dirty="0">
                <a:solidFill>
                  <a:schemeClr val="tx2"/>
                </a:solidFill>
              </a:rPr>
              <a:t>an </a:t>
            </a:r>
            <a:r>
              <a:rPr lang="en-GB" sz="1800" dirty="0" err="1">
                <a:solidFill>
                  <a:schemeClr val="tx2"/>
                </a:solidFill>
              </a:rPr>
              <a:t>integ</a:t>
            </a:r>
            <a:r>
              <a:rPr lang="hu-HU" sz="1800" dirty="0" err="1">
                <a:solidFill>
                  <a:schemeClr val="tx2"/>
                </a:solidFill>
              </a:rPr>
              <a:t>er</a:t>
            </a:r>
            <a:r>
              <a:rPr lang="en-GB" sz="1800" dirty="0">
                <a:solidFill>
                  <a:schemeClr val="tx2"/>
                </a:solidFill>
              </a:rPr>
              <a:t> multiple of each other (correct: 3.75:1)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Low revolution speed (˂30 rpm)</a:t>
            </a:r>
            <a:r>
              <a:rPr lang="hu-HU" sz="1800" dirty="0">
                <a:solidFill>
                  <a:schemeClr val="tx2"/>
                </a:solidFill>
              </a:rPr>
              <a:t>, </a:t>
            </a:r>
            <a:r>
              <a:rPr lang="hu-HU" sz="1800" dirty="0" err="1">
                <a:solidFill>
                  <a:schemeClr val="tx2"/>
                </a:solidFill>
              </a:rPr>
              <a:t>mostly</a:t>
            </a:r>
            <a:r>
              <a:rPr lang="hu-HU" sz="1800" dirty="0">
                <a:solidFill>
                  <a:schemeClr val="tx2"/>
                </a:solidFill>
              </a:rPr>
              <a:t> 3-10 </a:t>
            </a:r>
            <a:r>
              <a:rPr lang="hu-HU" sz="1800" dirty="0" err="1">
                <a:solidFill>
                  <a:schemeClr val="tx2"/>
                </a:solidFill>
              </a:rPr>
              <a:t>rpm</a:t>
            </a: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174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6D5800F3-861B-41B0-8647-860F2F97DAA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1926" name="Kép 6" descr="RM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8" y="2708922"/>
            <a:ext cx="3451473" cy="332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015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76" y="921772"/>
            <a:ext cx="4519612" cy="5221943"/>
          </a:xfrm>
          <a:prstGeom prst="rect">
            <a:avLst/>
          </a:prstGeom>
        </p:spPr>
      </p:pic>
      <p:sp>
        <p:nvSpPr>
          <p:cNvPr id="10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Process of the rotational moulding - heating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277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09ACE5A-FB25-4943-B03F-29569FD4D19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" y="1840553"/>
            <a:ext cx="457663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61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Process of rotational moulding - heating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277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09ACE5A-FB25-4943-B03F-29569FD4D19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4" y="1556792"/>
            <a:ext cx="5507736" cy="43159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98" y="2798822"/>
            <a:ext cx="2113788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1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Heating methods:</a:t>
            </a:r>
          </a:p>
          <a:p>
            <a:r>
              <a:rPr lang="en-GB" sz="1800" dirty="0">
                <a:solidFill>
                  <a:schemeClr val="tx2"/>
                </a:solidFill>
              </a:rPr>
              <a:t>Hot air</a:t>
            </a:r>
          </a:p>
          <a:p>
            <a:r>
              <a:rPr lang="en-GB" sz="1800" dirty="0">
                <a:solidFill>
                  <a:schemeClr val="tx2"/>
                </a:solidFill>
              </a:rPr>
              <a:t>Direct flame (gas combustion)</a:t>
            </a:r>
          </a:p>
          <a:p>
            <a:r>
              <a:rPr lang="en-GB" sz="1800" dirty="0">
                <a:solidFill>
                  <a:schemeClr val="tx2"/>
                </a:solidFill>
              </a:rPr>
              <a:t>Molten salt</a:t>
            </a:r>
          </a:p>
          <a:p>
            <a:r>
              <a:rPr lang="en-GB" sz="1800" dirty="0">
                <a:solidFill>
                  <a:schemeClr val="tx2"/>
                </a:solidFill>
              </a:rPr>
              <a:t>Steam</a:t>
            </a:r>
          </a:p>
          <a:p>
            <a:r>
              <a:rPr lang="en-GB" sz="1800" dirty="0">
                <a:solidFill>
                  <a:schemeClr val="tx2"/>
                </a:solidFill>
              </a:rPr>
              <a:t>Infrared</a:t>
            </a:r>
          </a:p>
          <a:p>
            <a:r>
              <a:rPr lang="en-GB" sz="1800" dirty="0">
                <a:solidFill>
                  <a:schemeClr val="tx2"/>
                </a:solidFill>
              </a:rPr>
              <a:t>Microwave</a:t>
            </a:r>
          </a:p>
          <a:p>
            <a:r>
              <a:rPr lang="en-GB" sz="1800" dirty="0">
                <a:solidFill>
                  <a:schemeClr val="tx2"/>
                </a:solidFill>
              </a:rPr>
              <a:t>Hot water/oil</a:t>
            </a:r>
          </a:p>
          <a:p>
            <a:pPr marL="0" indent="0">
              <a:buNone/>
            </a:pPr>
            <a:endParaRPr lang="en-GB" sz="1800" b="1" dirty="0">
              <a:solidFill>
                <a:schemeClr val="tx2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277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909ACE5A-FB25-4943-B03F-29569FD4D19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14" y="1268760"/>
            <a:ext cx="5193646" cy="47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2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Cooling</a:t>
            </a:r>
          </a:p>
          <a:p>
            <a:r>
              <a:rPr lang="en-GB" sz="1800" dirty="0">
                <a:solidFill>
                  <a:schemeClr val="tx2"/>
                </a:solidFill>
              </a:rPr>
              <a:t>Mainly with cold air or water spray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 moulds are kept rotating </a:t>
            </a:r>
            <a:r>
              <a:rPr lang="en-GB" sz="1800" dirty="0" err="1">
                <a:solidFill>
                  <a:schemeClr val="tx2"/>
                </a:solidFill>
              </a:rPr>
              <a:t>biaxially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Depends on the materials (heat capacity)</a:t>
            </a:r>
          </a:p>
          <a:p>
            <a:r>
              <a:rPr lang="en-GB" sz="1800" dirty="0">
                <a:solidFill>
                  <a:schemeClr val="tx2"/>
                </a:solidFill>
              </a:rPr>
              <a:t>Cooling time is proportional to the </a:t>
            </a:r>
            <a:r>
              <a:rPr lang="hu-HU" sz="1800" dirty="0" err="1">
                <a:solidFill>
                  <a:schemeClr val="tx2"/>
                </a:solidFill>
              </a:rPr>
              <a:t>square</a:t>
            </a:r>
            <a:r>
              <a:rPr lang="hu-HU" sz="1800" dirty="0">
                <a:solidFill>
                  <a:schemeClr val="tx2"/>
                </a:solidFill>
              </a:rPr>
              <a:t> of </a:t>
            </a:r>
            <a:r>
              <a:rPr lang="en-GB" sz="1800" dirty="0">
                <a:solidFill>
                  <a:schemeClr val="tx2"/>
                </a:solidFill>
              </a:rPr>
              <a:t>wall thickness</a:t>
            </a:r>
          </a:p>
          <a:p>
            <a:r>
              <a:rPr lang="en-GB" sz="1800" dirty="0">
                <a:solidFill>
                  <a:schemeClr val="tx2"/>
                </a:solidFill>
              </a:rPr>
              <a:t>Shrinkage has to be considered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Removing the product is </a:t>
            </a:r>
            <a:r>
              <a:rPr lang="hu-HU" sz="1800" b="1" dirty="0" err="1">
                <a:solidFill>
                  <a:schemeClr val="tx2"/>
                </a:solidFill>
              </a:rPr>
              <a:t>done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en-GB" sz="1800" b="1" dirty="0">
                <a:solidFill>
                  <a:schemeClr val="tx2"/>
                </a:solidFill>
              </a:rPr>
              <a:t>manually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Follow</a:t>
            </a:r>
            <a:r>
              <a:rPr lang="hu-HU" sz="1800" b="1" dirty="0" err="1">
                <a:solidFill>
                  <a:schemeClr val="tx2"/>
                </a:solidFill>
              </a:rPr>
              <a:t>ed</a:t>
            </a:r>
            <a:r>
              <a:rPr lang="en-GB" sz="1800" b="1" dirty="0">
                <a:solidFill>
                  <a:schemeClr val="tx2"/>
                </a:solidFill>
              </a:rPr>
              <a:t> by cutting, drilling, etc.</a:t>
            </a: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379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5C67E9CC-9141-48D2-B6DB-493D0CB69E9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5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Technological setup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19A1802-3367-4F83-A68D-CF4E208DC02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85029" name="Picture 5" descr="rotacios on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789" y="1628802"/>
            <a:ext cx="3355975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15" y="2070357"/>
            <a:ext cx="4536504" cy="22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61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03" y="1134233"/>
            <a:ext cx="6108349" cy="4719069"/>
          </a:xfrm>
          <a:prstGeom prst="rect">
            <a:avLst/>
          </a:prstGeom>
        </p:spPr>
      </p:pic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‚Rock and roll’ setup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19A1802-3367-4F83-A68D-CF4E208DC02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11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‚</a:t>
            </a:r>
            <a:r>
              <a:rPr lang="hu-HU" sz="1800" b="1" dirty="0" err="1">
                <a:solidFill>
                  <a:schemeClr val="tx2"/>
                </a:solidFill>
              </a:rPr>
              <a:t>Clamshell</a:t>
            </a:r>
            <a:r>
              <a:rPr lang="en-GB" sz="1800" b="1" dirty="0">
                <a:solidFill>
                  <a:schemeClr val="tx2"/>
                </a:solidFill>
              </a:rPr>
              <a:t>’ setup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19A1802-3367-4F83-A68D-CF4E208DC02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47" y="1357457"/>
            <a:ext cx="6728861" cy="42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8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Common arrangement of rotational moulding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F53FA79C-3F60-4F24-BDE2-3F31EAD88E2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6022" name="Kép 10" descr="R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128" y="2557075"/>
            <a:ext cx="72263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Kép 8" descr="RM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827" y="951502"/>
            <a:ext cx="24161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Kép 9" descr="RM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643065"/>
            <a:ext cx="2000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806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Rotation partly with the heating chamber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F9E45B56-0A53-4152-830A-F14D32506AC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7046" name="Kép 11" descr="RM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98061"/>
            <a:ext cx="532765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Kép 12" descr="RM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147" y="954692"/>
            <a:ext cx="34226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Kép 13" descr="RM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84" y="1255426"/>
            <a:ext cx="27225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240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Extrusion blow moulding:</a:t>
            </a:r>
          </a:p>
          <a:p>
            <a:pPr marL="0" indent="0">
              <a:buNone/>
            </a:pPr>
            <a:r>
              <a:rPr lang="hu-HU" sz="1400" dirty="0">
                <a:solidFill>
                  <a:schemeClr val="tx2"/>
                </a:solidFill>
                <a:hlinkClick r:id="rId2"/>
              </a:rPr>
              <a:t>https://youtu.be/C2DQ8JudbBE</a:t>
            </a:r>
            <a:r>
              <a:rPr lang="hu-HU" sz="14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Forming of the extruded tube</a:t>
            </a:r>
            <a:r>
              <a:rPr lang="hu-HU" sz="1800" dirty="0">
                <a:solidFill>
                  <a:schemeClr val="tx2"/>
                </a:solidFill>
              </a:rPr>
              <a:t> (parison)</a:t>
            </a:r>
            <a:r>
              <a:rPr lang="en-GB" sz="1800" dirty="0">
                <a:solidFill>
                  <a:schemeClr val="tx2"/>
                </a:solidFill>
              </a:rPr>
              <a:t> in a closed mould with compressed air to a hollow plastic part/product.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Major steps: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 production with </a:t>
            </a:r>
            <a:r>
              <a:rPr lang="hu-HU" sz="1800" dirty="0">
                <a:solidFill>
                  <a:schemeClr val="tx2"/>
                </a:solidFill>
              </a:rPr>
              <a:t>a </a:t>
            </a:r>
            <a:r>
              <a:rPr lang="en-GB" sz="1800" dirty="0">
                <a:solidFill>
                  <a:schemeClr val="tx2"/>
                </a:solidFill>
              </a:rPr>
              <a:t>single screw extruder; blowing of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 in the closed mould, cooling and ejection; flash removal.</a:t>
            </a: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614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18BFDFFE-DC70-4E5C-A6BE-1BDC87B1B7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050" name="Picture 2" descr="Képtalálat a következőre: „schematic of extrusion blow molding”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1154"/>
          <a:stretch/>
        </p:blipFill>
        <p:spPr bwMode="auto">
          <a:xfrm>
            <a:off x="2576945" y="2876742"/>
            <a:ext cx="4613007" cy="33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96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67484"/>
            <a:ext cx="6079283" cy="4509789"/>
          </a:xfrm>
          <a:prstGeom prst="rect">
            <a:avLst/>
          </a:prstGeom>
        </p:spPr>
      </p:pic>
      <p:sp>
        <p:nvSpPr>
          <p:cNvPr id="12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Rotational mould:</a:t>
            </a:r>
            <a:endParaRPr lang="en-GB" sz="1800" b="1" i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F53FA79C-3F60-4F24-BDE2-3F31EAD88E2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6516216" y="1034820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Mould materials: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Steel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Al</a:t>
            </a:r>
          </a:p>
        </p:txBody>
      </p:sp>
      <p:pic>
        <p:nvPicPr>
          <p:cNvPr id="11" name="Kép 12" descr="RM7.jpg"/>
          <p:cNvPicPr>
            <a:picLocks noChangeAspect="1"/>
          </p:cNvPicPr>
          <p:nvPr/>
        </p:nvPicPr>
        <p:blipFill rotWithShape="1">
          <a:blip r:embed="rId3" cstate="print"/>
          <a:srcRect l="58628"/>
          <a:stretch/>
        </p:blipFill>
        <p:spPr bwMode="auto">
          <a:xfrm>
            <a:off x="6518200" y="4401208"/>
            <a:ext cx="176368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12" descr="RM7.jpg"/>
          <p:cNvPicPr>
            <a:picLocks noChangeAspect="1"/>
          </p:cNvPicPr>
          <p:nvPr/>
        </p:nvPicPr>
        <p:blipFill rotWithShape="1">
          <a:blip r:embed="rId3" cstate="print"/>
          <a:srcRect r="43593"/>
          <a:stretch/>
        </p:blipFill>
        <p:spPr bwMode="auto">
          <a:xfrm>
            <a:off x="6516216" y="2447703"/>
            <a:ext cx="240459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0443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Rotational mould – cast Al:</a:t>
            </a:r>
            <a:endParaRPr lang="en-GB" sz="1800" b="1" i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EA09CCD-1096-4B60-BB4D-6B65C932A54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89094" name="Kép 6" descr="RM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850500"/>
            <a:ext cx="24574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Kép 7" descr="RM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171" y="1628800"/>
            <a:ext cx="3684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Kép 8" descr="RM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8111" y="1628800"/>
            <a:ext cx="332898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988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EA09CCD-1096-4B60-BB4D-6B65C932A54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4" name="ckN8Ot6lWR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528" y="1039234"/>
            <a:ext cx="8496944" cy="47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0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Rotational moulding</a:t>
            </a:r>
          </a:p>
        </p:txBody>
      </p:sp>
      <p:sp>
        <p:nvSpPr>
          <p:cNvPr id="3481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4EA09CCD-1096-4B60-BB4D-6B65C932A54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14158" b="9609"/>
          <a:stretch/>
        </p:blipFill>
        <p:spPr>
          <a:xfrm>
            <a:off x="1259632" y="908722"/>
            <a:ext cx="6408712" cy="52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86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Based on the thermoforming technique: </a:t>
            </a:r>
            <a:r>
              <a:rPr lang="en-GB" sz="1800" dirty="0">
                <a:solidFill>
                  <a:schemeClr val="tx2"/>
                </a:solidFill>
              </a:rPr>
              <a:t>Two preforms (sheets) are formed simultaneously in the lower and the upper moulds and </a:t>
            </a:r>
            <a:r>
              <a:rPr lang="hu-HU" sz="1800" dirty="0">
                <a:solidFill>
                  <a:schemeClr val="tx2"/>
                </a:solidFill>
              </a:rPr>
              <a:t>in </a:t>
            </a:r>
            <a:r>
              <a:rPr lang="hu-HU" sz="1800" dirty="0" err="1">
                <a:solidFill>
                  <a:schemeClr val="tx2"/>
                </a:solidFill>
              </a:rPr>
              <a:t>the</a:t>
            </a:r>
            <a:r>
              <a:rPr lang="hu-HU" sz="1800">
                <a:solidFill>
                  <a:schemeClr val="tx2"/>
                </a:solidFill>
              </a:rPr>
              <a:t> </a:t>
            </a:r>
            <a:r>
              <a:rPr lang="en-GB" sz="1800">
                <a:solidFill>
                  <a:schemeClr val="tx2"/>
                </a:solidFill>
              </a:rPr>
              <a:t>meantime </a:t>
            </a:r>
            <a:r>
              <a:rPr lang="en-GB" sz="1800" dirty="0">
                <a:solidFill>
                  <a:schemeClr val="tx2"/>
                </a:solidFill>
              </a:rPr>
              <a:t>the two halves (sheets during forming) </a:t>
            </a:r>
            <a:r>
              <a:rPr lang="hu-HU" sz="1800" dirty="0" err="1">
                <a:solidFill>
                  <a:schemeClr val="tx2"/>
                </a:solidFill>
              </a:rPr>
              <a:t>are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weld</a:t>
            </a:r>
            <a:r>
              <a:rPr lang="hu-HU" sz="1800" dirty="0" err="1">
                <a:solidFill>
                  <a:schemeClr val="tx2"/>
                </a:solidFill>
              </a:rPr>
              <a:t>ed</a:t>
            </a:r>
            <a:r>
              <a:rPr lang="en-GB" sz="1800" dirty="0">
                <a:solidFill>
                  <a:schemeClr val="tx2"/>
                </a:solidFill>
              </a:rPr>
              <a:t> together with proper pressure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Mainly for large, flat, stiff, light products with different side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colour</a:t>
            </a:r>
            <a:r>
              <a:rPr lang="hu-HU" sz="1800" dirty="0">
                <a:solidFill>
                  <a:schemeClr val="tx2"/>
                </a:solidFill>
              </a:rPr>
              <a:t>s</a:t>
            </a:r>
            <a:r>
              <a:rPr lang="en-GB" sz="1800" dirty="0">
                <a:solidFill>
                  <a:schemeClr val="tx2"/>
                </a:solidFill>
              </a:rPr>
              <a:t> or different material</a:t>
            </a:r>
            <a:r>
              <a:rPr lang="hu-HU" sz="1800" dirty="0">
                <a:solidFill>
                  <a:schemeClr val="tx2"/>
                </a:solidFill>
              </a:rPr>
              <a:t>s</a:t>
            </a:r>
            <a:r>
              <a:rPr lang="en-GB" sz="1800" dirty="0">
                <a:solidFill>
                  <a:schemeClr val="tx2"/>
                </a:solidFill>
              </a:rPr>
              <a:t> (must be compatible)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Twin-sheet thermoforming</a:t>
            </a:r>
          </a:p>
        </p:txBody>
      </p:sp>
      <p:sp>
        <p:nvSpPr>
          <p:cNvPr id="4915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  <a:noFill/>
        </p:spPr>
        <p:txBody>
          <a:bodyPr>
            <a:normAutofit lnSpcReduction="10000"/>
          </a:bodyPr>
          <a:lstStyle/>
          <a:p>
            <a:fld id="{328BFA8D-867A-4A2D-9E36-2C1C8EFE38F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90151" name="Picture 7" descr="twin-sheet-thermofor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557885"/>
            <a:ext cx="3619996" cy="318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2636912"/>
            <a:ext cx="36480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5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Twin-sheet thermoforming</a:t>
            </a:r>
          </a:p>
        </p:txBody>
      </p:sp>
      <p:sp>
        <p:nvSpPr>
          <p:cNvPr id="50178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  <a:noFill/>
        </p:spPr>
        <p:txBody>
          <a:bodyPr>
            <a:normAutofit lnSpcReduction="10000"/>
          </a:bodyPr>
          <a:lstStyle/>
          <a:p>
            <a:fld id="{640CB530-688D-449A-A651-1843D00260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40" y="950394"/>
            <a:ext cx="7019356" cy="46508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49599"/>
          <a:stretch/>
        </p:blipFill>
        <p:spPr>
          <a:xfrm>
            <a:off x="4381720" y="5709608"/>
            <a:ext cx="4582895" cy="46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t="-402" r="11377" b="53005"/>
          <a:stretch/>
        </p:blipFill>
        <p:spPr>
          <a:xfrm>
            <a:off x="25882" y="5709608"/>
            <a:ext cx="4318969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9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2492"/>
          <a:stretch/>
        </p:blipFill>
        <p:spPr>
          <a:xfrm>
            <a:off x="33414" y="1043446"/>
            <a:ext cx="6449309" cy="2817602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Twin-sheet thermoforming</a:t>
            </a:r>
          </a:p>
        </p:txBody>
      </p:sp>
      <p:sp>
        <p:nvSpPr>
          <p:cNvPr id="5120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  <a:noFill/>
        </p:spPr>
        <p:txBody>
          <a:bodyPr>
            <a:normAutofit lnSpcReduction="10000"/>
          </a:bodyPr>
          <a:lstStyle/>
          <a:p>
            <a:fld id="{CD309D99-666A-40E1-BFF5-29D1E5D4FB6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93220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468313" y="1125538"/>
            <a:ext cx="84963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SzTx/>
            </a:pPr>
            <a:endParaRPr lang="hu-HU" sz="2000" dirty="0"/>
          </a:p>
        </p:txBody>
      </p:sp>
      <p:pic>
        <p:nvPicPr>
          <p:cNvPr id="393224" name="Picture 8" descr="twinsheet_clamp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795" y="3789042"/>
            <a:ext cx="21050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5" name="Picture 9" descr="twinsheet_leszorit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4" y="4660577"/>
            <a:ext cx="604837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Kép 8" descr="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7" y="1156726"/>
            <a:ext cx="32861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095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587325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686608" y="113382"/>
            <a:ext cx="7770784" cy="792088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Téglalap 2"/>
          <p:cNvSpPr/>
          <p:nvPr/>
        </p:nvSpPr>
        <p:spPr>
          <a:xfrm>
            <a:off x="611560" y="905470"/>
            <a:ext cx="79208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buClr>
                <a:schemeClr val="tx1"/>
              </a:buClr>
            </a:pPr>
            <a:r>
              <a:rPr lang="en-GB" b="1" dirty="0">
                <a:solidFill>
                  <a:srgbClr val="1F497D"/>
                </a:solidFill>
                <a:latin typeface="Calibri" panose="020F0502020204030204" pitchFamily="34" charset="0"/>
              </a:rPr>
              <a:t>References: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J.R. Wagner Jr., E.M. Mount III, H.F. Giles Jr.: PDL Handbook Series, Extrusion: The Definitive Processing Guide and Handbook. Elsevier Inc., Oxford, 2014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D.V.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Rosato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A.V.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Rosato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D.P.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DiMattia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: Blow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Molding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 Handbook.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2004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G.L. Beall, J.L. Throne: Hollow Plastic Parts: Design and Manufacture.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2004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C.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Rauwendaal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: Polymer Mixing: A Self-Study Guide.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1998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J.L White, A.Y. Coran, A. Moet: Polymer Mixing: Technology and Engineering.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2001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J.L. Throne: Technology of Thermoforming.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1996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P.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Schwarzmann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: Thermoforming: A Practical Guide.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2001</a:t>
            </a:r>
            <a:endParaRPr lang="hu-HU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W.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Michaeli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: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Plastic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Processes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: An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Introduction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</a:rPr>
              <a:t>Hanser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</a:rPr>
              <a:t>, Munich, 199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5</a:t>
            </a: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C. A. Harper: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Handbook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 of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Plastic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Processes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Wiley-Interscience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,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</a:rPr>
              <a:t>Hoboken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</a:rPr>
              <a:t>, New Jersey, 2006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endParaRPr lang="hu-HU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u-HU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u-HU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381000" indent="-381000">
              <a:buClr>
                <a:schemeClr val="tx1"/>
              </a:buClr>
            </a:pPr>
            <a:endParaRPr lang="hu-HU" b="1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2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46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Parameters of tube extrusion to be considered :</a:t>
            </a:r>
          </a:p>
          <a:p>
            <a:r>
              <a:rPr lang="en-GB" sz="1800" dirty="0">
                <a:solidFill>
                  <a:schemeClr val="tx2"/>
                </a:solidFill>
              </a:rPr>
              <a:t>High melt strength of the selected polymer (and/or lower melt temperature): if it is lower, the tube will not carry </a:t>
            </a:r>
            <a:r>
              <a:rPr lang="hu-HU" sz="1800" dirty="0" err="1">
                <a:solidFill>
                  <a:schemeClr val="tx2"/>
                </a:solidFill>
              </a:rPr>
              <a:t>its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own weight, </a:t>
            </a:r>
            <a:r>
              <a:rPr lang="hu-HU" sz="1800" dirty="0" err="1">
                <a:solidFill>
                  <a:schemeClr val="tx2"/>
                </a:solidFill>
              </a:rPr>
              <a:t>if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it is higher,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 cannot be formed</a:t>
            </a:r>
          </a:p>
          <a:p>
            <a:r>
              <a:rPr lang="en-GB" sz="1800" dirty="0">
                <a:solidFill>
                  <a:schemeClr val="tx2"/>
                </a:solidFill>
              </a:rPr>
              <a:t>No weld lines on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 (die design)</a:t>
            </a:r>
          </a:p>
          <a:p>
            <a:r>
              <a:rPr lang="en-GB" sz="1800" dirty="0">
                <a:solidFill>
                  <a:schemeClr val="tx2"/>
                </a:solidFill>
              </a:rPr>
              <a:t>Uniform flow profile, uniform wall thickness 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(along the circumference of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). During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shaping the melt in the die: shear and </a:t>
            </a:r>
            <a:r>
              <a:rPr lang="en-GB" sz="1800" dirty="0" err="1">
                <a:solidFill>
                  <a:schemeClr val="tx2"/>
                </a:solidFill>
              </a:rPr>
              <a:t>elongational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deformation – molecular orientation – relaxation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and swelling will occur (die design).</a:t>
            </a:r>
          </a:p>
          <a:p>
            <a:r>
              <a:rPr lang="en-GB" sz="1800" dirty="0">
                <a:solidFill>
                  <a:schemeClr val="tx2"/>
                </a:solidFill>
              </a:rPr>
              <a:t>Uniform tube temperature: </a:t>
            </a:r>
            <a:r>
              <a:rPr lang="hu-HU" sz="1800" dirty="0">
                <a:solidFill>
                  <a:schemeClr val="tx2"/>
                </a:solidFill>
              </a:rPr>
              <a:t>a </a:t>
            </a:r>
            <a:r>
              <a:rPr lang="en-GB" sz="1800" dirty="0">
                <a:solidFill>
                  <a:schemeClr val="tx2"/>
                </a:solidFill>
              </a:rPr>
              <a:t>warmer region will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deform more than </a:t>
            </a:r>
            <a:r>
              <a:rPr lang="hu-HU" sz="1800" dirty="0">
                <a:solidFill>
                  <a:schemeClr val="tx2"/>
                </a:solidFill>
              </a:rPr>
              <a:t>a</a:t>
            </a:r>
            <a:r>
              <a:rPr lang="en-GB" sz="1800" dirty="0">
                <a:solidFill>
                  <a:schemeClr val="tx2"/>
                </a:solidFill>
              </a:rPr>
              <a:t> colder region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 weight of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r>
              <a:rPr lang="en-GB" sz="1800" dirty="0">
                <a:solidFill>
                  <a:schemeClr val="tx2"/>
                </a:solidFill>
              </a:rPr>
              <a:t> will load the </a:t>
            </a:r>
            <a:r>
              <a:rPr lang="hu-HU" sz="1800" dirty="0">
                <a:solidFill>
                  <a:schemeClr val="tx2"/>
                </a:solidFill>
              </a:rPr>
              <a:t>parison</a:t>
            </a:r>
            <a:br>
              <a:rPr lang="hu-HU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itself – stretching – decreasing wall thickness.</a:t>
            </a:r>
          </a:p>
          <a:p>
            <a:r>
              <a:rPr lang="en-GB" sz="1800" dirty="0">
                <a:solidFill>
                  <a:schemeClr val="tx2"/>
                </a:solidFill>
              </a:rPr>
              <a:t>Complexity of the product’s geometry</a:t>
            </a:r>
            <a:r>
              <a:rPr lang="hu-HU" sz="1800" dirty="0">
                <a:solidFill>
                  <a:schemeClr val="tx2"/>
                </a:solidFill>
              </a:rPr>
              <a:t> (no </a:t>
            </a:r>
            <a:r>
              <a:rPr lang="hu-HU" sz="1800" dirty="0" err="1">
                <a:solidFill>
                  <a:schemeClr val="tx2"/>
                </a:solidFill>
              </a:rPr>
              <a:t>sharp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edges</a:t>
            </a:r>
            <a:r>
              <a:rPr lang="hu-HU" sz="1800" dirty="0">
                <a:solidFill>
                  <a:schemeClr val="tx2"/>
                </a:solidFill>
              </a:rPr>
              <a:t>,</a:t>
            </a:r>
          </a:p>
          <a:p>
            <a:pPr marL="360363" indent="0">
              <a:buNone/>
            </a:pPr>
            <a:r>
              <a:rPr lang="hu-HU" sz="1800" dirty="0">
                <a:solidFill>
                  <a:schemeClr val="tx2"/>
                </a:solidFill>
              </a:rPr>
              <a:t>no </a:t>
            </a:r>
            <a:r>
              <a:rPr lang="hu-HU" sz="1800" dirty="0" err="1">
                <a:solidFill>
                  <a:schemeClr val="tx2"/>
                </a:solidFill>
              </a:rPr>
              <a:t>big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flat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surfaces</a:t>
            </a:r>
            <a:r>
              <a:rPr lang="hu-HU" sz="1800" dirty="0">
                <a:solidFill>
                  <a:schemeClr val="tx2"/>
                </a:solidFill>
              </a:rPr>
              <a:t>, </a:t>
            </a:r>
            <a:r>
              <a:rPr lang="hu-HU" sz="1800" dirty="0" err="1">
                <a:solidFill>
                  <a:schemeClr val="tx2"/>
                </a:solidFill>
              </a:rPr>
              <a:t>max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blowing</a:t>
            </a:r>
            <a:r>
              <a:rPr lang="hu-HU" sz="1800" dirty="0">
                <a:solidFill>
                  <a:schemeClr val="tx2"/>
                </a:solidFill>
              </a:rPr>
              <a:t> index is 4:1,</a:t>
            </a:r>
          </a:p>
          <a:p>
            <a:pPr marL="360363" indent="0">
              <a:buNone/>
            </a:pPr>
            <a:r>
              <a:rPr lang="hu-HU" sz="1800" dirty="0" err="1">
                <a:solidFill>
                  <a:schemeClr val="tx2"/>
                </a:solidFill>
              </a:rPr>
              <a:t>wall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thickness</a:t>
            </a:r>
            <a:r>
              <a:rPr lang="hu-HU" sz="1800" dirty="0">
                <a:solidFill>
                  <a:schemeClr val="tx2"/>
                </a:solidFill>
              </a:rPr>
              <a:t> and </a:t>
            </a:r>
            <a:r>
              <a:rPr lang="hu-HU" sz="1800" dirty="0" err="1">
                <a:solidFill>
                  <a:schemeClr val="tx2"/>
                </a:solidFill>
              </a:rPr>
              <a:t>volume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relationship</a:t>
            </a:r>
            <a:r>
              <a:rPr lang="hu-HU" sz="1800" dirty="0">
                <a:solidFill>
                  <a:schemeClr val="tx2"/>
                </a:solidFill>
              </a:rPr>
              <a:t>)</a:t>
            </a: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b="1" dirty="0">
              <a:solidFill>
                <a:schemeClr val="tx2"/>
              </a:solidFill>
            </a:endParaRPr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819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08EBDC4A-F82D-4C4C-A589-464C7BC7E80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81" y="406678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108698"/>
            <a:ext cx="290905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70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8136904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Due to different phenomena</a:t>
            </a:r>
            <a:r>
              <a:rPr lang="hu-HU" sz="1800" b="1" dirty="0">
                <a:solidFill>
                  <a:schemeClr val="tx2"/>
                </a:solidFill>
              </a:rPr>
              <a:t>,</a:t>
            </a:r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hu-HU" sz="1800" b="1" dirty="0" err="1">
                <a:solidFill>
                  <a:schemeClr val="tx2"/>
                </a:solidFill>
              </a:rPr>
              <a:t>changing</a:t>
            </a:r>
            <a:r>
              <a:rPr lang="en-GB" sz="1800" b="1" dirty="0">
                <a:solidFill>
                  <a:schemeClr val="tx2"/>
                </a:solidFill>
              </a:rPr>
              <a:t> the wall thickness along the length is recommended:</a:t>
            </a:r>
          </a:p>
          <a:p>
            <a:r>
              <a:rPr lang="en-GB" sz="1800" dirty="0">
                <a:solidFill>
                  <a:schemeClr val="tx2"/>
                </a:solidFill>
              </a:rPr>
              <a:t>To vary </a:t>
            </a:r>
            <a:r>
              <a:rPr lang="hu-HU" sz="1800" dirty="0" err="1">
                <a:solidFill>
                  <a:schemeClr val="tx2"/>
                </a:solidFill>
              </a:rPr>
              <a:t>the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screw </a:t>
            </a:r>
            <a:r>
              <a:rPr lang="hu-HU" sz="1800" dirty="0" err="1">
                <a:solidFill>
                  <a:schemeClr val="tx2"/>
                </a:solidFill>
              </a:rPr>
              <a:t>speed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(output)</a:t>
            </a:r>
          </a:p>
          <a:p>
            <a:r>
              <a:rPr lang="en-GB" sz="1800" dirty="0">
                <a:solidFill>
                  <a:schemeClr val="tx2"/>
                </a:solidFill>
              </a:rPr>
              <a:t>To move the mandrel of the die up and down, thereby decreasing and increasing the size of the gap.</a:t>
            </a:r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r>
              <a:rPr lang="hu-HU" sz="1800" dirty="0">
                <a:solidFill>
                  <a:schemeClr val="tx2"/>
                </a:solidFill>
              </a:rPr>
              <a:t> 						   </a:t>
            </a:r>
            <a:r>
              <a:rPr lang="hu-HU" sz="1800" dirty="0" err="1">
                <a:solidFill>
                  <a:schemeClr val="tx2"/>
                </a:solidFill>
              </a:rPr>
              <a:t>with</a:t>
            </a:r>
            <a:r>
              <a:rPr lang="hu-HU" sz="1800" dirty="0">
                <a:solidFill>
                  <a:schemeClr val="tx2"/>
                </a:solidFill>
              </a:rPr>
              <a:t>	              </a:t>
            </a:r>
            <a:r>
              <a:rPr lang="hu-HU" sz="1800" dirty="0" err="1">
                <a:solidFill>
                  <a:schemeClr val="tx2"/>
                </a:solidFill>
              </a:rPr>
              <a:t>without</a:t>
            </a:r>
            <a:endParaRPr lang="hu-HU" sz="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endParaRPr lang="hu-HU" sz="1800" dirty="0">
              <a:solidFill>
                <a:schemeClr val="tx2"/>
              </a:solidFill>
            </a:endParaRPr>
          </a:p>
          <a:p>
            <a:pPr lvl="8"/>
            <a:endParaRPr lang="hu-HU" sz="800" dirty="0">
              <a:solidFill>
                <a:schemeClr val="tx2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11266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E6056DEC-018A-49AD-8BD1-6E41CC139A5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02385" y="2469620"/>
            <a:ext cx="2245634" cy="2884418"/>
            <a:chOff x="295" y="2024"/>
            <a:chExt cx="1589" cy="2041"/>
          </a:xfrm>
        </p:grpSpPr>
        <p:pic>
          <p:nvPicPr>
            <p:cNvPr id="56329" name="Picture 12" descr="extruderszersza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2024"/>
              <a:ext cx="1589" cy="2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0" name="Line 15"/>
            <p:cNvSpPr>
              <a:spLocks noChangeShapeType="1"/>
            </p:cNvSpPr>
            <p:nvPr/>
          </p:nvSpPr>
          <p:spPr bwMode="auto">
            <a:xfrm>
              <a:off x="793" y="3702"/>
              <a:ext cx="11" cy="27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24" y="2636914"/>
            <a:ext cx="3026736" cy="34391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70" y="3429000"/>
            <a:ext cx="2865999" cy="144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D7BD360-E9CD-41BB-8F09-88345CDA0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55" y="5338234"/>
            <a:ext cx="1870970" cy="8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8136904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Extrusion blow moulding can be:</a:t>
            </a:r>
          </a:p>
          <a:p>
            <a:r>
              <a:rPr lang="en-GB" sz="1800" b="1" dirty="0">
                <a:solidFill>
                  <a:schemeClr val="tx2"/>
                </a:solidFill>
              </a:rPr>
              <a:t>Continuous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b="1" dirty="0">
                <a:solidFill>
                  <a:schemeClr val="tx2"/>
                </a:solidFill>
              </a:rPr>
              <a:t>Discontinuous or intermitted</a:t>
            </a:r>
            <a:endParaRPr lang="hu-HU" sz="1800" b="1" dirty="0">
              <a:solidFill>
                <a:schemeClr val="tx2"/>
              </a:solidFill>
            </a:endParaRPr>
          </a:p>
          <a:p>
            <a:endParaRPr lang="hu-HU" sz="1800" b="1" dirty="0">
              <a:solidFill>
                <a:schemeClr val="tx2"/>
              </a:solidFill>
            </a:endParaRPr>
          </a:p>
          <a:p>
            <a:r>
              <a:rPr lang="en-GB" sz="1800" b="1" dirty="0">
                <a:solidFill>
                  <a:schemeClr val="tx2"/>
                </a:solidFill>
              </a:rPr>
              <a:t>Blow mould</a:t>
            </a:r>
            <a:r>
              <a:rPr lang="hu-HU" sz="1800" b="1" dirty="0">
                <a:solidFill>
                  <a:schemeClr val="tx2"/>
                </a:solidFill>
              </a:rPr>
              <a:t>:</a:t>
            </a:r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usually made of Al; pressure is typically in the range of 0.4…0.8 </a:t>
            </a:r>
            <a:r>
              <a:rPr lang="hu-HU" sz="1800" dirty="0" err="1">
                <a:solidFill>
                  <a:schemeClr val="tx2"/>
                </a:solidFill>
              </a:rPr>
              <a:t>MPa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12290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13F8EE7F-6AD3-485D-8518-145648071A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04" y="3068960"/>
            <a:ext cx="4092061" cy="31683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568" y="3068960"/>
            <a:ext cx="259937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 err="1">
                <a:solidFill>
                  <a:schemeClr val="tx2"/>
                </a:solidFill>
              </a:rPr>
              <a:t>Continuous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hu-HU" sz="1800" b="1" dirty="0" err="1">
                <a:solidFill>
                  <a:schemeClr val="tx2"/>
                </a:solidFill>
              </a:rPr>
              <a:t>blowing</a:t>
            </a:r>
            <a:r>
              <a:rPr lang="hu-HU" sz="1800" b="1" dirty="0">
                <a:solidFill>
                  <a:schemeClr val="tx2"/>
                </a:solidFill>
              </a:rPr>
              <a:t>: </a:t>
            </a:r>
            <a:r>
              <a:rPr lang="en-GB" sz="1800" dirty="0">
                <a:solidFill>
                  <a:schemeClr val="tx2"/>
                </a:solidFill>
              </a:rPr>
              <a:t>a product with a small or medium volume in large-scale production. Short cycle time.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Max 1 l product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size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- mold </a:t>
            </a:r>
            <a:r>
              <a:rPr lang="hu-HU" sz="1800" dirty="0">
                <a:solidFill>
                  <a:schemeClr val="tx2"/>
                </a:solidFill>
              </a:rPr>
              <a:t>lifting</a:t>
            </a:r>
          </a:p>
          <a:p>
            <a:pPr marL="0" indent="0">
              <a:buNone/>
            </a:pPr>
            <a:r>
              <a:rPr lang="hu-HU" sz="1800" dirty="0">
                <a:solidFill>
                  <a:schemeClr val="tx2"/>
                </a:solidFill>
              </a:rPr>
              <a:t>Over 1 l </a:t>
            </a:r>
            <a:r>
              <a:rPr lang="hu-HU" sz="1800" dirty="0" err="1">
                <a:solidFill>
                  <a:schemeClr val="tx2"/>
                </a:solidFill>
              </a:rPr>
              <a:t>product</a:t>
            </a:r>
            <a:r>
              <a:rPr lang="hu-HU" sz="1800" dirty="0">
                <a:solidFill>
                  <a:schemeClr val="tx2"/>
                </a:solidFill>
              </a:rPr>
              <a:t> </a:t>
            </a:r>
            <a:r>
              <a:rPr lang="hu-HU" sz="1800" dirty="0" err="1">
                <a:solidFill>
                  <a:schemeClr val="tx2"/>
                </a:solidFill>
              </a:rPr>
              <a:t>size</a:t>
            </a:r>
            <a:r>
              <a:rPr lang="hu-HU" sz="1800" dirty="0">
                <a:solidFill>
                  <a:schemeClr val="tx2"/>
                </a:solidFill>
              </a:rPr>
              <a:t> – parision </a:t>
            </a:r>
            <a:r>
              <a:rPr lang="hu-HU" sz="1800" dirty="0" err="1">
                <a:solidFill>
                  <a:schemeClr val="tx2"/>
                </a:solidFill>
              </a:rPr>
              <a:t>transfer</a:t>
            </a:r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hu-HU" sz="1800" b="1" dirty="0">
                <a:solidFill>
                  <a:schemeClr val="tx2"/>
                </a:solidFill>
              </a:rPr>
              <a:t>Mold lifting </a:t>
            </a:r>
            <a:r>
              <a:rPr lang="en-GB" sz="1800" b="1" dirty="0">
                <a:solidFill>
                  <a:schemeClr val="tx2"/>
                </a:solidFill>
              </a:rPr>
              <a:t>with continuous extrusion of </a:t>
            </a:r>
            <a:r>
              <a:rPr lang="hu-HU" sz="1800" b="1" dirty="0" err="1">
                <a:solidFill>
                  <a:schemeClr val="tx2"/>
                </a:solidFill>
              </a:rPr>
              <a:t>the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en-GB" sz="1800" b="1" dirty="0">
                <a:solidFill>
                  <a:schemeClr val="tx2"/>
                </a:solidFill>
              </a:rPr>
              <a:t>parison</a:t>
            </a:r>
            <a:endParaRPr lang="hu-H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1331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82F34F6C-07ED-46E7-A8AF-E279CB6963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extruzios fuvas szerszamemelessel">
            <a:extLst>
              <a:ext uri="{FF2B5EF4-FFF2-40B4-BE49-F238E27FC236}">
                <a16:creationId xmlns:a16="http://schemas.microsoft.com/office/drawing/2014/main" id="{6FC856F4-727A-4E50-868C-364B6473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95" y="3295929"/>
            <a:ext cx="820896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82C5401-04F2-458A-A0F9-68EE429659CA}"/>
              </a:ext>
            </a:extLst>
          </p:cNvPr>
          <p:cNvSpPr txBox="1"/>
          <p:nvPr/>
        </p:nvSpPr>
        <p:spPr>
          <a:xfrm>
            <a:off x="25933" y="4026989"/>
            <a:ext cx="12079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dirty="0" err="1">
                <a:solidFill>
                  <a:schemeClr val="tx2"/>
                </a:solidFill>
              </a:rPr>
              <a:t>Extruder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die</a:t>
            </a:r>
            <a:endParaRPr lang="hu-HU" sz="1600" dirty="0">
              <a:solidFill>
                <a:schemeClr val="tx2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6204D70-5124-4C0D-8564-1E8EA0725E0D}"/>
              </a:ext>
            </a:extLst>
          </p:cNvPr>
          <p:cNvSpPr txBox="1"/>
          <p:nvPr/>
        </p:nvSpPr>
        <p:spPr>
          <a:xfrm>
            <a:off x="209159" y="4722816"/>
            <a:ext cx="10718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tx2"/>
                </a:solidFill>
              </a:rPr>
              <a:t>Blow</a:t>
            </a:r>
            <a:r>
              <a:rPr lang="hu-HU" sz="1600" dirty="0">
                <a:solidFill>
                  <a:schemeClr val="tx2"/>
                </a:solidFill>
              </a:rPr>
              <a:t> mold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2AFEEAE-7C3B-46A9-AD94-73E1BC7A42B9}"/>
              </a:ext>
            </a:extLst>
          </p:cNvPr>
          <p:cNvSpPr txBox="1"/>
          <p:nvPr/>
        </p:nvSpPr>
        <p:spPr>
          <a:xfrm>
            <a:off x="745108" y="5369303"/>
            <a:ext cx="11824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tx2"/>
                </a:solidFill>
              </a:rPr>
              <a:t>Parison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86D91AC-C6FC-49E4-9DB5-0CCB90876735}"/>
              </a:ext>
            </a:extLst>
          </p:cNvPr>
          <p:cNvSpPr txBox="1"/>
          <p:nvPr/>
        </p:nvSpPr>
        <p:spPr>
          <a:xfrm>
            <a:off x="1927548" y="3553035"/>
            <a:ext cx="11824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tx2"/>
                </a:solidFill>
              </a:rPr>
              <a:t>Extruder</a:t>
            </a:r>
            <a:endParaRPr lang="hu-HU" sz="1600" dirty="0">
              <a:solidFill>
                <a:schemeClr val="tx2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6741619-F5FE-4A27-B0B3-C6572AFE8AB5}"/>
              </a:ext>
            </a:extLst>
          </p:cNvPr>
          <p:cNvSpPr txBox="1"/>
          <p:nvPr/>
        </p:nvSpPr>
        <p:spPr>
          <a:xfrm>
            <a:off x="562174" y="3085928"/>
            <a:ext cx="2132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1.Extrusion of parison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6398D8E-ED1E-437C-A4F6-6EBBED7D2E3F}"/>
              </a:ext>
            </a:extLst>
          </p:cNvPr>
          <p:cNvSpPr txBox="1"/>
          <p:nvPr/>
        </p:nvSpPr>
        <p:spPr>
          <a:xfrm>
            <a:off x="2388895" y="3304965"/>
            <a:ext cx="14421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2. Mold </a:t>
            </a:r>
            <a:r>
              <a:rPr lang="hu-HU" sz="1600" dirty="0" err="1">
                <a:solidFill>
                  <a:schemeClr val="tx2"/>
                </a:solidFill>
              </a:rPr>
              <a:t>closing</a:t>
            </a:r>
            <a:endParaRPr lang="hu-HU" sz="1600" dirty="0">
              <a:solidFill>
                <a:schemeClr val="tx2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7A95C1A-3CA3-4560-9898-52920870B5A4}"/>
              </a:ext>
            </a:extLst>
          </p:cNvPr>
          <p:cNvSpPr txBox="1"/>
          <p:nvPr/>
        </p:nvSpPr>
        <p:spPr>
          <a:xfrm>
            <a:off x="3750549" y="3056895"/>
            <a:ext cx="14421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3. </a:t>
            </a:r>
            <a:r>
              <a:rPr lang="hu-HU" sz="1600" dirty="0" err="1">
                <a:solidFill>
                  <a:schemeClr val="tx2"/>
                </a:solidFill>
              </a:rPr>
              <a:t>Blowing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94A502B-2EAA-455D-A6E3-AA8295B42018}"/>
              </a:ext>
            </a:extLst>
          </p:cNvPr>
          <p:cNvSpPr txBox="1"/>
          <p:nvPr/>
        </p:nvSpPr>
        <p:spPr>
          <a:xfrm>
            <a:off x="4649643" y="3383758"/>
            <a:ext cx="11161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4. </a:t>
            </a:r>
            <a:r>
              <a:rPr lang="hu-HU" sz="1600" dirty="0" err="1">
                <a:solidFill>
                  <a:schemeClr val="tx2"/>
                </a:solidFill>
              </a:rPr>
              <a:t>Cooling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F147CAE-4A72-4899-9D85-57E7179FFCAC}"/>
              </a:ext>
            </a:extLst>
          </p:cNvPr>
          <p:cNvSpPr txBox="1"/>
          <p:nvPr/>
        </p:nvSpPr>
        <p:spPr>
          <a:xfrm>
            <a:off x="5512232" y="3053179"/>
            <a:ext cx="17932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5. </a:t>
            </a:r>
            <a:r>
              <a:rPr lang="hu-HU" sz="1600" dirty="0" err="1">
                <a:solidFill>
                  <a:schemeClr val="tx2"/>
                </a:solidFill>
              </a:rPr>
              <a:t>Ejection</a:t>
            </a:r>
            <a:r>
              <a:rPr lang="hu-HU" sz="1600" dirty="0">
                <a:solidFill>
                  <a:schemeClr val="tx2"/>
                </a:solidFill>
              </a:rPr>
              <a:t> of part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2481D67-8E1D-4A13-A2C5-320B7E1D6019}"/>
              </a:ext>
            </a:extLst>
          </p:cNvPr>
          <p:cNvSpPr txBox="1"/>
          <p:nvPr/>
        </p:nvSpPr>
        <p:spPr>
          <a:xfrm>
            <a:off x="6938529" y="3327456"/>
            <a:ext cx="17932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6. </a:t>
            </a:r>
            <a:r>
              <a:rPr lang="hu-HU" sz="1600" dirty="0" err="1">
                <a:solidFill>
                  <a:schemeClr val="tx2"/>
                </a:solidFill>
              </a:rPr>
              <a:t>Raising</a:t>
            </a:r>
            <a:r>
              <a:rPr lang="hu-HU" sz="1600" dirty="0">
                <a:solidFill>
                  <a:schemeClr val="tx2"/>
                </a:solidFill>
              </a:rPr>
              <a:t> of mold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8461ABE-3A22-454F-A24C-6B1818391646}"/>
              </a:ext>
            </a:extLst>
          </p:cNvPr>
          <p:cNvSpPr/>
          <p:nvPr/>
        </p:nvSpPr>
        <p:spPr>
          <a:xfrm>
            <a:off x="3327400" y="4365543"/>
            <a:ext cx="821267" cy="443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C1CC688-B256-44A6-B85A-B29446A44D71}"/>
              </a:ext>
            </a:extLst>
          </p:cNvPr>
          <p:cNvSpPr txBox="1"/>
          <p:nvPr/>
        </p:nvSpPr>
        <p:spPr>
          <a:xfrm>
            <a:off x="3383936" y="4426499"/>
            <a:ext cx="6885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/>
                </a:solidFill>
              </a:rPr>
              <a:t>Flash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A4F2033F-350D-49D0-8345-039E5418B278}"/>
              </a:ext>
            </a:extLst>
          </p:cNvPr>
          <p:cNvSpPr/>
          <p:nvPr/>
        </p:nvSpPr>
        <p:spPr>
          <a:xfrm>
            <a:off x="3251200" y="5724685"/>
            <a:ext cx="821267" cy="443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9A92479-412E-4608-A178-692E02D40927}"/>
              </a:ext>
            </a:extLst>
          </p:cNvPr>
          <p:cNvSpPr txBox="1"/>
          <p:nvPr/>
        </p:nvSpPr>
        <p:spPr>
          <a:xfrm>
            <a:off x="2554084" y="5785641"/>
            <a:ext cx="1442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solidFill>
                  <a:schemeClr val="tx2"/>
                </a:solidFill>
              </a:rPr>
              <a:t>Pressurised</a:t>
            </a:r>
            <a:r>
              <a:rPr lang="hu-HU" sz="1600" dirty="0">
                <a:solidFill>
                  <a:schemeClr val="tx2"/>
                </a:solidFill>
              </a:rPr>
              <a:t> air</a:t>
            </a:r>
          </a:p>
        </p:txBody>
      </p:sp>
    </p:spTree>
    <p:extLst>
      <p:ext uri="{BB962C8B-B14F-4D97-AF65-F5344CB8AC3E}">
        <p14:creationId xmlns:p14="http://schemas.microsoft.com/office/powerpoint/2010/main" val="101539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905" y="2132856"/>
            <a:ext cx="5094794" cy="3849614"/>
          </a:xfrm>
          <a:prstGeom prst="rect">
            <a:avLst/>
          </a:prstGeom>
        </p:spPr>
      </p:pic>
      <p:sp>
        <p:nvSpPr>
          <p:cNvPr id="9" name="Tartalom helye 3"/>
          <p:cNvSpPr>
            <a:spLocks noGrp="1"/>
          </p:cNvSpPr>
          <p:nvPr>
            <p:ph sz="half" idx="2"/>
          </p:nvPr>
        </p:nvSpPr>
        <p:spPr>
          <a:xfrm>
            <a:off x="611560" y="943363"/>
            <a:ext cx="7920880" cy="510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</a:rPr>
              <a:t>Mould shuttle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en-GB" sz="1800" b="1" dirty="0">
                <a:solidFill>
                  <a:schemeClr val="tx2"/>
                </a:solidFill>
              </a:rPr>
              <a:t>with continuous extrusion of </a:t>
            </a:r>
            <a:r>
              <a:rPr lang="hu-HU" sz="1800" b="1" dirty="0" err="1">
                <a:solidFill>
                  <a:schemeClr val="tx2"/>
                </a:solidFill>
              </a:rPr>
              <a:t>the</a:t>
            </a:r>
            <a:r>
              <a:rPr lang="hu-HU" sz="1800" b="1" dirty="0">
                <a:solidFill>
                  <a:schemeClr val="tx2"/>
                </a:solidFill>
              </a:rPr>
              <a:t> </a:t>
            </a:r>
            <a:r>
              <a:rPr lang="en-GB" sz="1800" b="1" dirty="0" err="1">
                <a:solidFill>
                  <a:schemeClr val="tx2"/>
                </a:solidFill>
              </a:rPr>
              <a:t>parison</a:t>
            </a:r>
            <a:endParaRPr lang="en-GB" sz="1800" b="1" dirty="0">
              <a:solidFill>
                <a:schemeClr val="tx2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Extrusion blow moulding</a:t>
            </a:r>
          </a:p>
        </p:txBody>
      </p:sp>
      <p:sp>
        <p:nvSpPr>
          <p:cNvPr id="1536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451312" y="6407706"/>
            <a:ext cx="611560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D3CEE680-310D-44DB-9E59-8D0E76CF96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1340768"/>
            <a:ext cx="359436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5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1E4DA2FCE90244CA06E4B92F9FF0EA5" ma:contentTypeVersion="4" ma:contentTypeDescription="Új dokumentum létrehozása." ma:contentTypeScope="" ma:versionID="0bf2718d36cf31b412c52abf57e94125">
  <xsd:schema xmlns:xsd="http://www.w3.org/2001/XMLSchema" xmlns:xs="http://www.w3.org/2001/XMLSchema" xmlns:p="http://schemas.microsoft.com/office/2006/metadata/properties" xmlns:ns2="0c3f4738-332b-4b23-8ca3-247088a426c4" targetNamespace="http://schemas.microsoft.com/office/2006/metadata/properties" ma:root="true" ma:fieldsID="61cd60934f1d61dbacd9a614fed10a1b" ns2:_="">
    <xsd:import namespace="0c3f4738-332b-4b23-8ca3-247088a426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4738-332b-4b23-8ca3-247088a42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787A95-6E1D-4099-AA91-E6E4215FF2A8}"/>
</file>

<file path=customXml/itemProps2.xml><?xml version="1.0" encoding="utf-8"?>
<ds:datastoreItem xmlns:ds="http://schemas.openxmlformats.org/officeDocument/2006/customXml" ds:itemID="{3AC0FBF0-DA2A-4C73-9FE2-E32638C2452B}"/>
</file>

<file path=customXml/itemProps3.xml><?xml version="1.0" encoding="utf-8"?>
<ds:datastoreItem xmlns:ds="http://schemas.openxmlformats.org/officeDocument/2006/customXml" ds:itemID="{28234ACF-EF21-4ACA-A51A-54CB3763440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1823</Words>
  <Application>Microsoft Office PowerPoint</Application>
  <PresentationFormat>Diavetítés a képernyőre (4:3 oldalarány)</PresentationFormat>
  <Paragraphs>318</Paragraphs>
  <Slides>48</Slides>
  <Notes>1</Notes>
  <HiddenSlides>2</HiddenSlides>
  <MMClips>5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Thank you for your attention!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/>
  <cp:lastModifiedBy/>
  <cp:revision>9</cp:revision>
  <dcterms:created xsi:type="dcterms:W3CDTF">2021-09-15T14:22:41Z</dcterms:created>
  <dcterms:modified xsi:type="dcterms:W3CDTF">2021-09-20T12:19:09Z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0x01010071E4DA2FCE90244CA06E4B92F9FF0EA5</vt:lpwstr>
  </property>
</Properties>
</file>